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2"/>
  </p:notesMasterIdLst>
  <p:handoutMasterIdLst>
    <p:handoutMasterId r:id="rId63"/>
  </p:handoutMasterIdLst>
  <p:sldIdLst>
    <p:sldId id="256" r:id="rId5"/>
    <p:sldId id="310" r:id="rId6"/>
    <p:sldId id="377" r:id="rId7"/>
    <p:sldId id="602" r:id="rId8"/>
    <p:sldId id="598" r:id="rId9"/>
    <p:sldId id="603" r:id="rId10"/>
    <p:sldId id="604" r:id="rId11"/>
    <p:sldId id="599" r:id="rId12"/>
    <p:sldId id="513" r:id="rId13"/>
    <p:sldId id="563" r:id="rId14"/>
    <p:sldId id="562" r:id="rId15"/>
    <p:sldId id="586" r:id="rId16"/>
    <p:sldId id="617" r:id="rId17"/>
    <p:sldId id="592" r:id="rId18"/>
    <p:sldId id="574" r:id="rId19"/>
    <p:sldId id="593" r:id="rId20"/>
    <p:sldId id="575" r:id="rId21"/>
    <p:sldId id="533" r:id="rId22"/>
    <p:sldId id="594" r:id="rId23"/>
    <p:sldId id="618" r:id="rId24"/>
    <p:sldId id="595" r:id="rId25"/>
    <p:sldId id="590" r:id="rId26"/>
    <p:sldId id="619" r:id="rId27"/>
    <p:sldId id="512" r:id="rId28"/>
    <p:sldId id="269" r:id="rId29"/>
    <p:sldId id="275" r:id="rId30"/>
    <p:sldId id="259" r:id="rId31"/>
    <p:sldId id="268" r:id="rId32"/>
    <p:sldId id="274" r:id="rId33"/>
    <p:sldId id="272" r:id="rId34"/>
    <p:sldId id="273" r:id="rId35"/>
    <p:sldId id="282" r:id="rId36"/>
    <p:sldId id="461" r:id="rId37"/>
    <p:sldId id="277" r:id="rId38"/>
    <p:sldId id="278" r:id="rId39"/>
    <p:sldId id="271" r:id="rId40"/>
    <p:sldId id="284" r:id="rId41"/>
    <p:sldId id="597" r:id="rId42"/>
    <p:sldId id="509" r:id="rId43"/>
    <p:sldId id="506" r:id="rId44"/>
    <p:sldId id="606" r:id="rId45"/>
    <p:sldId id="508" r:id="rId46"/>
    <p:sldId id="362" r:id="rId47"/>
    <p:sldId id="505" r:id="rId48"/>
    <p:sldId id="607" r:id="rId49"/>
    <p:sldId id="608" r:id="rId50"/>
    <p:sldId id="502" r:id="rId51"/>
    <p:sldId id="398" r:id="rId52"/>
    <p:sldId id="504" r:id="rId53"/>
    <p:sldId id="363" r:id="rId54"/>
    <p:sldId id="507" r:id="rId55"/>
    <p:sldId id="565" r:id="rId56"/>
    <p:sldId id="610" r:id="rId57"/>
    <p:sldId id="611" r:id="rId58"/>
    <p:sldId id="609" r:id="rId59"/>
    <p:sldId id="616" r:id="rId60"/>
    <p:sldId id="615" r:id="rId61"/>
  </p:sldIdLst>
  <p:sldSz cx="12192000" cy="6858000"/>
  <p:notesSz cx="6797675" cy="9928225"/>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a Smetanová" initials="MS" lastIdx="25" clrIdx="0">
    <p:extLst>
      <p:ext uri="{19B8F6BF-5375-455C-9EA6-DF929625EA0E}">
        <p15:presenceInfo xmlns:p15="http://schemas.microsoft.com/office/powerpoint/2012/main" userId="S-1-5-21-2700150560-1384711605-3542092149-1153" providerId="AD"/>
      </p:ext>
    </p:extLst>
  </p:cmAuthor>
  <p:cmAuthor id="2" name="Michal Brandejs" initials="MB" lastIdx="13" clrIdx="1">
    <p:extLst>
      <p:ext uri="{19B8F6BF-5375-455C-9EA6-DF929625EA0E}">
        <p15:presenceInfo xmlns:p15="http://schemas.microsoft.com/office/powerpoint/2012/main" userId="S-1-5-21-2700150560-1384711605-3542092149-1157" providerId="AD"/>
      </p:ext>
    </p:extLst>
  </p:cmAuthor>
  <p:cmAuthor id="3" name="Racocha Pavel (KBPS)" initials="RP(" lastIdx="4" clrIdx="2">
    <p:extLst>
      <p:ext uri="{19B8F6BF-5375-455C-9EA6-DF929625EA0E}">
        <p15:presenceInfo xmlns:p15="http://schemas.microsoft.com/office/powerpoint/2012/main" userId="S-1-5-21-844619873-1901332987-2282505110-179762" providerId="AD"/>
      </p:ext>
    </p:extLst>
  </p:cmAuthor>
  <p:cmAuthor id="4" name="Eva Racková" initials="ER" lastIdx="5" clrIdx="3">
    <p:extLst>
      <p:ext uri="{19B8F6BF-5375-455C-9EA6-DF929625EA0E}">
        <p15:presenceInfo xmlns:p15="http://schemas.microsoft.com/office/powerpoint/2012/main" userId="S-1-5-21-2700150560-1384711605-3542092149-1131" providerId="AD"/>
      </p:ext>
    </p:extLst>
  </p:cmAuthor>
  <p:cmAuthor id="5" name="ing. Jana Švenková" initials="iJŠ" lastIdx="79" clrIdx="4">
    <p:extLst>
      <p:ext uri="{19B8F6BF-5375-455C-9EA6-DF929625EA0E}">
        <p15:presenceInfo xmlns:p15="http://schemas.microsoft.com/office/powerpoint/2012/main" userId="S-1-5-21-2700150560-1384711605-3542092149-1150" providerId="AD"/>
      </p:ext>
    </p:extLst>
  </p:cmAuthor>
  <p:cmAuthor id="6" name="Veronika de Abreu" initials="VdA" lastIdx="60" clrIdx="5">
    <p:extLst>
      <p:ext uri="{19B8F6BF-5375-455C-9EA6-DF929625EA0E}">
        <p15:presenceInfo xmlns:p15="http://schemas.microsoft.com/office/powerpoint/2012/main" userId="70b07740a77f7985" providerId="Windows Live"/>
      </p:ext>
    </p:extLst>
  </p:cmAuthor>
  <p:cmAuthor id="7" name="Jiří Diepolt" initials="JD" lastIdx="4" clrIdx="6">
    <p:extLst>
      <p:ext uri="{19B8F6BF-5375-455C-9EA6-DF929625EA0E}">
        <p15:presenceInfo xmlns:p15="http://schemas.microsoft.com/office/powerpoint/2012/main" userId="S-1-5-21-2700150560-1384711605-3542092149-1607" providerId="AD"/>
      </p:ext>
    </p:extLst>
  </p:cmAuthor>
  <p:cmAuthor id="8" name="Miluše Pavingerová" initials="MP" lastIdx="1" clrIdx="7">
    <p:extLst>
      <p:ext uri="{19B8F6BF-5375-455C-9EA6-DF929625EA0E}">
        <p15:presenceInfo xmlns:p15="http://schemas.microsoft.com/office/powerpoint/2012/main" userId="S-1-5-21-2700150560-1384711605-3542092149-1144" providerId="AD"/>
      </p:ext>
    </p:extLst>
  </p:cmAuthor>
  <p:cmAuthor id="9" name="MV" initials="MV" lastIdx="15" clrIdx="8">
    <p:extLst>
      <p:ext uri="{19B8F6BF-5375-455C-9EA6-DF929625EA0E}">
        <p15:presenceInfo xmlns:p15="http://schemas.microsoft.com/office/powerpoint/2012/main" userId="MV" providerId="None"/>
      </p:ext>
    </p:extLst>
  </p:cmAuthor>
  <p:cmAuthor id="10" name="Martina Smetanová" initials="MS [2]" lastIdx="55" clrIdx="9">
    <p:extLst>
      <p:ext uri="{19B8F6BF-5375-455C-9EA6-DF929625EA0E}">
        <p15:presenceInfo xmlns:p15="http://schemas.microsoft.com/office/powerpoint/2012/main" userId="Martina Smetanová" providerId="None"/>
      </p:ext>
    </p:extLst>
  </p:cmAuthor>
  <p:cmAuthor id="11" name="Michal Brandejs" initials="MB [2]" lastIdx="43" clrIdx="10">
    <p:extLst>
      <p:ext uri="{19B8F6BF-5375-455C-9EA6-DF929625EA0E}">
        <p15:presenceInfo xmlns:p15="http://schemas.microsoft.com/office/powerpoint/2012/main" userId="20243354c14f2812" providerId="Windows Live"/>
      </p:ext>
    </p:extLst>
  </p:cmAuthor>
  <p:cmAuthor id="12" name="Jiří Diepolt" initials="JD [2]" lastIdx="38" clrIdx="11">
    <p:extLst>
      <p:ext uri="{19B8F6BF-5375-455C-9EA6-DF929625EA0E}">
        <p15:presenceInfo xmlns:p15="http://schemas.microsoft.com/office/powerpoint/2012/main" userId="Jiří Diepolt" providerId="None"/>
      </p:ext>
    </p:extLst>
  </p:cmAuthor>
  <p:cmAuthor id="13" name="Miluše Pavingerová" initials="MP [2]" lastIdx="20" clrIdx="12">
    <p:extLst>
      <p:ext uri="{19B8F6BF-5375-455C-9EA6-DF929625EA0E}">
        <p15:presenceInfo xmlns:p15="http://schemas.microsoft.com/office/powerpoint/2012/main" userId="040a7bc57df40f2e" providerId="Windows Live"/>
      </p:ext>
    </p:extLst>
  </p:cmAuthor>
  <p:cmAuthor id="14" name="Michal Brandejs" initials="MB [3]" lastIdx="36" clrIdx="13">
    <p:extLst>
      <p:ext uri="{19B8F6BF-5375-455C-9EA6-DF929625EA0E}">
        <p15:presenceInfo xmlns:p15="http://schemas.microsoft.com/office/powerpoint/2012/main" userId="S::brandejs@ote-cr.eu::8c1d048c-32ed-471e-b46d-225e5f3863ab" providerId="AD"/>
      </p:ext>
    </p:extLst>
  </p:cmAuthor>
  <p:cmAuthor id="15" name="jdiepolt@gmail.com" initials="j" lastIdx="19" clrIdx="14">
    <p:extLst>
      <p:ext uri="{19B8F6BF-5375-455C-9EA6-DF929625EA0E}">
        <p15:presenceInfo xmlns:p15="http://schemas.microsoft.com/office/powerpoint/2012/main" userId="0c71b6f7f3e4cbc2" providerId="Windows Live"/>
      </p:ext>
    </p:extLst>
  </p:cmAuthor>
  <p:cmAuthor id="16" name="Brandejs, Michal" initials="BM" lastIdx="1" clrIdx="15">
    <p:extLst>
      <p:ext uri="{19B8F6BF-5375-455C-9EA6-DF929625EA0E}">
        <p15:presenceInfo xmlns:p15="http://schemas.microsoft.com/office/powerpoint/2012/main" userId="Brandejs, Mic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E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93792" autoAdjust="0"/>
  </p:normalViewPr>
  <p:slideViewPr>
    <p:cSldViewPr snapToGrid="0">
      <p:cViewPr varScale="1">
        <p:scale>
          <a:sx n="115" d="100"/>
          <a:sy n="115" d="100"/>
        </p:scale>
        <p:origin x="456" y="114"/>
      </p:cViewPr>
      <p:guideLst/>
    </p:cSldViewPr>
  </p:slideViewPr>
  <p:outlineViewPr>
    <p:cViewPr>
      <p:scale>
        <a:sx n="33" d="100"/>
        <a:sy n="33" d="100"/>
      </p:scale>
      <p:origin x="0" y="0"/>
    </p:cViewPr>
  </p:outlineViewPr>
  <p:notesTextViewPr>
    <p:cViewPr>
      <p:scale>
        <a:sx n="400" d="100"/>
        <a:sy n="400" d="100"/>
      </p:scale>
      <p:origin x="0" y="0"/>
    </p:cViewPr>
  </p:notesTextViewPr>
  <p:sorterViewPr>
    <p:cViewPr>
      <p:scale>
        <a:sx n="200" d="100"/>
        <a:sy n="200" d="100"/>
      </p:scale>
      <p:origin x="0" y="-26848"/>
    </p:cViewPr>
  </p:sorterViewPr>
  <p:notesViewPr>
    <p:cSldViewPr snapToGrid="0">
      <p:cViewPr varScale="1">
        <p:scale>
          <a:sx n="80" d="100"/>
          <a:sy n="80" d="100"/>
        </p:scale>
        <p:origin x="4014"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veronika.deabreu\Documents\6.%20Datab&#225;ze%20a%20&#250;koly%20VDA\Datab&#225;ze_zji&#353;t&#283;n&#237;\1.%20Datab&#225;ze\Datab&#225;ze_17.1.2023.xlsb"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veronika.deabreu\Documents\6.%20Datab&#225;ze%20a%20&#250;koly%20VDA\Datab&#225;ze_zji&#353;t&#283;n&#237;\1.%20Datab&#225;ze\Datab&#225;ze_21.12.2022.xlsb"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jiri.diepolt\Documents\NUKIB\prehled_zjisten&#237;.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file:///C:\Users\jiri.diepolt\Downloads\IT_KK_CZ_2022.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134519682123895"/>
          <c:y val="9.960288590455417E-2"/>
          <c:w val="0.60782013409148494"/>
          <c:h val="0.78051980513541319"/>
        </c:manualLayout>
      </c:layout>
      <c:barChart>
        <c:barDir val="bar"/>
        <c:grouping val="clustered"/>
        <c:varyColors val="0"/>
        <c:ser>
          <c:idx val="0"/>
          <c:order val="0"/>
          <c:tx>
            <c:strRef>
              <c:f>'ZoČ_přehledy 2022'!$G$89</c:f>
              <c:strCache>
                <c:ptCount val="1"/>
                <c:pt idx="0">
                  <c:v>Počet zjištění 2020</c:v>
                </c:pt>
              </c:strCache>
            </c:strRef>
          </c:tx>
          <c:spPr>
            <a:solidFill>
              <a:schemeClr val="accent1"/>
            </a:solidFill>
            <a:ln>
              <a:noFill/>
            </a:ln>
            <a:effectLst/>
          </c:spPr>
          <c:invertIfNegative val="0"/>
          <c:cat>
            <c:strRef>
              <c:f>'ZoČ_přehledy 2022'!$F$90:$F$95</c:f>
              <c:strCache>
                <c:ptCount val="6"/>
                <c:pt idx="0">
                  <c:v>Ostatní</c:v>
                </c:pt>
                <c:pt idx="1">
                  <c:v>Přezkum řízení kvality</c:v>
                </c:pt>
                <c:pt idx="2">
                  <c:v>Lidské zdroje</c:v>
                </c:pt>
                <c:pt idx="3">
                  <c:v>Dokumentace systému řízení kvality</c:v>
                </c:pt>
                <c:pt idx="4">
                  <c:v>Interní monitoring</c:v>
                </c:pt>
                <c:pt idx="5">
                  <c:v>Vnitřní kontrolní systém – provádění auditu</c:v>
                </c:pt>
              </c:strCache>
            </c:strRef>
          </c:cat>
          <c:val>
            <c:numRef>
              <c:f>'ZoČ_přehledy 2022'!$G$90:$G$95</c:f>
              <c:numCache>
                <c:formatCode>General</c:formatCode>
                <c:ptCount val="6"/>
                <c:pt idx="0">
                  <c:v>10</c:v>
                </c:pt>
                <c:pt idx="1">
                  <c:v>10</c:v>
                </c:pt>
                <c:pt idx="2">
                  <c:v>0</c:v>
                </c:pt>
                <c:pt idx="3">
                  <c:v>4</c:v>
                </c:pt>
                <c:pt idx="4">
                  <c:v>3</c:v>
                </c:pt>
                <c:pt idx="5">
                  <c:v>22</c:v>
                </c:pt>
              </c:numCache>
            </c:numRef>
          </c:val>
          <c:extLst>
            <c:ext xmlns:c16="http://schemas.microsoft.com/office/drawing/2014/chart" uri="{C3380CC4-5D6E-409C-BE32-E72D297353CC}">
              <c16:uniqueId val="{00000000-C307-45A6-8CF5-71291B313FF8}"/>
            </c:ext>
          </c:extLst>
        </c:ser>
        <c:ser>
          <c:idx val="1"/>
          <c:order val="1"/>
          <c:tx>
            <c:strRef>
              <c:f>'ZoČ_přehledy 2022'!$H$89</c:f>
              <c:strCache>
                <c:ptCount val="1"/>
                <c:pt idx="0">
                  <c:v>Počet zjištění 2021</c:v>
                </c:pt>
              </c:strCache>
            </c:strRef>
          </c:tx>
          <c:spPr>
            <a:solidFill>
              <a:schemeClr val="accent2"/>
            </a:solidFill>
            <a:ln>
              <a:noFill/>
            </a:ln>
            <a:effectLst/>
          </c:spPr>
          <c:invertIfNegative val="0"/>
          <c:cat>
            <c:strRef>
              <c:f>'ZoČ_přehledy 2022'!$F$90:$F$95</c:f>
              <c:strCache>
                <c:ptCount val="6"/>
                <c:pt idx="0">
                  <c:v>Ostatní</c:v>
                </c:pt>
                <c:pt idx="1">
                  <c:v>Přezkum řízení kvality</c:v>
                </c:pt>
                <c:pt idx="2">
                  <c:v>Lidské zdroje</c:v>
                </c:pt>
                <c:pt idx="3">
                  <c:v>Dokumentace systému řízení kvality</c:v>
                </c:pt>
                <c:pt idx="4">
                  <c:v>Interní monitoring</c:v>
                </c:pt>
                <c:pt idx="5">
                  <c:v>Vnitřní kontrolní systém – provádění auditu</c:v>
                </c:pt>
              </c:strCache>
            </c:strRef>
          </c:cat>
          <c:val>
            <c:numRef>
              <c:f>'ZoČ_přehledy 2022'!$H$90:$H$95</c:f>
              <c:numCache>
                <c:formatCode>General</c:formatCode>
                <c:ptCount val="6"/>
                <c:pt idx="0">
                  <c:v>8</c:v>
                </c:pt>
                <c:pt idx="1">
                  <c:v>4</c:v>
                </c:pt>
                <c:pt idx="2">
                  <c:v>0</c:v>
                </c:pt>
                <c:pt idx="3">
                  <c:v>4</c:v>
                </c:pt>
                <c:pt idx="4">
                  <c:v>7</c:v>
                </c:pt>
                <c:pt idx="5">
                  <c:v>22</c:v>
                </c:pt>
              </c:numCache>
            </c:numRef>
          </c:val>
          <c:extLst>
            <c:ext xmlns:c16="http://schemas.microsoft.com/office/drawing/2014/chart" uri="{C3380CC4-5D6E-409C-BE32-E72D297353CC}">
              <c16:uniqueId val="{00000001-C307-45A6-8CF5-71291B313FF8}"/>
            </c:ext>
          </c:extLst>
        </c:ser>
        <c:ser>
          <c:idx val="2"/>
          <c:order val="2"/>
          <c:tx>
            <c:strRef>
              <c:f>'ZoČ_přehledy 2022'!$I$89</c:f>
              <c:strCache>
                <c:ptCount val="1"/>
                <c:pt idx="0">
                  <c:v>Počet zjištění 2022</c:v>
                </c:pt>
              </c:strCache>
            </c:strRef>
          </c:tx>
          <c:spPr>
            <a:solidFill>
              <a:schemeClr val="accent3"/>
            </a:solidFill>
            <a:ln>
              <a:noFill/>
            </a:ln>
            <a:effectLst/>
          </c:spPr>
          <c:invertIfNegative val="0"/>
          <c:cat>
            <c:strRef>
              <c:f>'ZoČ_přehledy 2022'!$F$90:$F$95</c:f>
              <c:strCache>
                <c:ptCount val="6"/>
                <c:pt idx="0">
                  <c:v>Ostatní</c:v>
                </c:pt>
                <c:pt idx="1">
                  <c:v>Přezkum řízení kvality</c:v>
                </c:pt>
                <c:pt idx="2">
                  <c:v>Lidské zdroje</c:v>
                </c:pt>
                <c:pt idx="3">
                  <c:v>Dokumentace systému řízení kvality</c:v>
                </c:pt>
                <c:pt idx="4">
                  <c:v>Interní monitoring</c:v>
                </c:pt>
                <c:pt idx="5">
                  <c:v>Vnitřní kontrolní systém – provádění auditu</c:v>
                </c:pt>
              </c:strCache>
            </c:strRef>
          </c:cat>
          <c:val>
            <c:numRef>
              <c:f>'ZoČ_přehledy 2022'!$I$90:$I$95</c:f>
              <c:numCache>
                <c:formatCode>General</c:formatCode>
                <c:ptCount val="6"/>
                <c:pt idx="0">
                  <c:v>1</c:v>
                </c:pt>
                <c:pt idx="1">
                  <c:v>1</c:v>
                </c:pt>
                <c:pt idx="2">
                  <c:v>3</c:v>
                </c:pt>
                <c:pt idx="3">
                  <c:v>4</c:v>
                </c:pt>
                <c:pt idx="4">
                  <c:v>5</c:v>
                </c:pt>
                <c:pt idx="5">
                  <c:v>11</c:v>
                </c:pt>
              </c:numCache>
            </c:numRef>
          </c:val>
          <c:extLst>
            <c:ext xmlns:c16="http://schemas.microsoft.com/office/drawing/2014/chart" uri="{C3380CC4-5D6E-409C-BE32-E72D297353CC}">
              <c16:uniqueId val="{00000002-C307-45A6-8CF5-71291B313FF8}"/>
            </c:ext>
          </c:extLst>
        </c:ser>
        <c:dLbls>
          <c:showLegendKey val="0"/>
          <c:showVal val="0"/>
          <c:showCatName val="0"/>
          <c:showSerName val="0"/>
          <c:showPercent val="0"/>
          <c:showBubbleSize val="0"/>
        </c:dLbls>
        <c:gapWidth val="182"/>
        <c:axId val="1553089664"/>
        <c:axId val="1553090080"/>
      </c:barChart>
      <c:catAx>
        <c:axId val="1553089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cs-CZ"/>
          </a:p>
        </c:txPr>
        <c:crossAx val="1553090080"/>
        <c:crosses val="autoZero"/>
        <c:auto val="1"/>
        <c:lblAlgn val="ctr"/>
        <c:lblOffset val="100"/>
        <c:noMultiLvlLbl val="0"/>
      </c:catAx>
      <c:valAx>
        <c:axId val="15530900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55308966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legend>
    <c:plotVisOnly val="1"/>
    <c:dispBlanksAs val="gap"/>
    <c:showDLblsOverMax val="0"/>
  </c:chart>
  <c:spPr>
    <a:noFill/>
    <a:ln>
      <a:solidFill>
        <a:schemeClr val="accent1"/>
      </a:solidFill>
    </a:ln>
    <a:effectLst/>
  </c:spPr>
  <c:txPr>
    <a:bodyPr/>
    <a:lstStyle/>
    <a:p>
      <a:pPr>
        <a:defRPr/>
      </a:pPr>
      <a:endParaRPr lang="cs-C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683471148750657"/>
          <c:y val="2.6458864515083069E-2"/>
          <c:w val="0.4789320917692465"/>
          <c:h val="0.85397471994702923"/>
        </c:manualLayout>
      </c:layout>
      <c:barChart>
        <c:barDir val="bar"/>
        <c:grouping val="clustered"/>
        <c:varyColors val="0"/>
        <c:ser>
          <c:idx val="0"/>
          <c:order val="0"/>
          <c:tx>
            <c:strRef>
              <c:f>'ZoČ_přehledy 2022'!$H$188</c:f>
              <c:strCache>
                <c:ptCount val="1"/>
                <c:pt idx="0">
                  <c:v>Rok 2020</c:v>
                </c:pt>
              </c:strCache>
            </c:strRef>
          </c:tx>
          <c:spPr>
            <a:solidFill>
              <a:schemeClr val="accent1"/>
            </a:solidFill>
            <a:ln>
              <a:noFill/>
            </a:ln>
            <a:effectLst/>
          </c:spPr>
          <c:invertIfNegative val="0"/>
          <c:cat>
            <c:strRef>
              <c:f>'ZoČ_přehledy 2022'!$G$189:$G$199</c:f>
              <c:strCache>
                <c:ptCount val="11"/>
                <c:pt idx="0">
                  <c:v>Ostatní</c:v>
                </c:pt>
                <c:pt idx="1">
                  <c:v>Audit účetních odhadů (ISA 540)</c:v>
                </c:pt>
                <c:pt idx="2">
                  <c:v>Požadavky Nařízení</c:v>
                </c:pt>
                <c:pt idx="3">
                  <c:v>Dokumentace auditu (ISA 230)</c:v>
                </c:pt>
                <c:pt idx="4">
                  <c:v>Audity účetních závěrek skupiny (ISA 600)</c:v>
                </c:pt>
                <c:pt idx="5">
                  <c:v>Požadavky zákona o auditorech</c:v>
                </c:pt>
                <c:pt idx="6">
                  <c:v>Sestavení zprávy nezávislého auditora (ISA 700 - ISA 706)</c:v>
                </c:pt>
                <c:pt idx="7">
                  <c:v>Postup auditorů při posuzování možných podvodů při auditu ÚZ (ISA 240)</c:v>
                </c:pt>
                <c:pt idx="8">
                  <c:v>Důkazní informace (ISA 500)</c:v>
                </c:pt>
                <c:pt idx="9">
                  <c:v>Konfirmace (ISA 505)</c:v>
                </c:pt>
                <c:pt idx="10">
                  <c:v>Postupy prováděné auditorem v reakci na vyhodnocená rizika (ISA 330) </c:v>
                </c:pt>
              </c:strCache>
            </c:strRef>
          </c:cat>
          <c:val>
            <c:numRef>
              <c:f>'ZoČ_přehledy 2022'!$H$189:$H$199</c:f>
              <c:numCache>
                <c:formatCode>General</c:formatCode>
                <c:ptCount val="11"/>
                <c:pt idx="0">
                  <c:v>46</c:v>
                </c:pt>
                <c:pt idx="1">
                  <c:v>7</c:v>
                </c:pt>
                <c:pt idx="2">
                  <c:v>15</c:v>
                </c:pt>
                <c:pt idx="3">
                  <c:v>13</c:v>
                </c:pt>
                <c:pt idx="4">
                  <c:v>1</c:v>
                </c:pt>
                <c:pt idx="5">
                  <c:v>11</c:v>
                </c:pt>
                <c:pt idx="6">
                  <c:v>10</c:v>
                </c:pt>
                <c:pt idx="7">
                  <c:v>11</c:v>
                </c:pt>
                <c:pt idx="8">
                  <c:v>17</c:v>
                </c:pt>
                <c:pt idx="9">
                  <c:v>8</c:v>
                </c:pt>
                <c:pt idx="10">
                  <c:v>36</c:v>
                </c:pt>
              </c:numCache>
            </c:numRef>
          </c:val>
          <c:extLst>
            <c:ext xmlns:c16="http://schemas.microsoft.com/office/drawing/2014/chart" uri="{C3380CC4-5D6E-409C-BE32-E72D297353CC}">
              <c16:uniqueId val="{00000000-F783-420F-A62E-9066A12AF404}"/>
            </c:ext>
          </c:extLst>
        </c:ser>
        <c:ser>
          <c:idx val="1"/>
          <c:order val="1"/>
          <c:tx>
            <c:strRef>
              <c:f>'ZoČ_přehledy 2022'!$I$188</c:f>
              <c:strCache>
                <c:ptCount val="1"/>
                <c:pt idx="0">
                  <c:v>Rok 2021</c:v>
                </c:pt>
              </c:strCache>
            </c:strRef>
          </c:tx>
          <c:spPr>
            <a:solidFill>
              <a:schemeClr val="accent2"/>
            </a:solidFill>
            <a:ln>
              <a:noFill/>
            </a:ln>
            <a:effectLst/>
          </c:spPr>
          <c:invertIfNegative val="0"/>
          <c:cat>
            <c:strRef>
              <c:f>'ZoČ_přehledy 2022'!$G$189:$G$199</c:f>
              <c:strCache>
                <c:ptCount val="11"/>
                <c:pt idx="0">
                  <c:v>Ostatní</c:v>
                </c:pt>
                <c:pt idx="1">
                  <c:v>Audit účetních odhadů (ISA 540)</c:v>
                </c:pt>
                <c:pt idx="2">
                  <c:v>Požadavky Nařízení</c:v>
                </c:pt>
                <c:pt idx="3">
                  <c:v>Dokumentace auditu (ISA 230)</c:v>
                </c:pt>
                <c:pt idx="4">
                  <c:v>Audity účetních závěrek skupiny (ISA 600)</c:v>
                </c:pt>
                <c:pt idx="5">
                  <c:v>Požadavky zákona o auditorech</c:v>
                </c:pt>
                <c:pt idx="6">
                  <c:v>Sestavení zprávy nezávislého auditora (ISA 700 - ISA 706)</c:v>
                </c:pt>
                <c:pt idx="7">
                  <c:v>Postup auditorů při posuzování možných podvodů při auditu ÚZ (ISA 240)</c:v>
                </c:pt>
                <c:pt idx="8">
                  <c:v>Důkazní informace (ISA 500)</c:v>
                </c:pt>
                <c:pt idx="9">
                  <c:v>Konfirmace (ISA 505)</c:v>
                </c:pt>
                <c:pt idx="10">
                  <c:v>Postupy prováděné auditorem v reakci na vyhodnocená rizika (ISA 330) </c:v>
                </c:pt>
              </c:strCache>
            </c:strRef>
          </c:cat>
          <c:val>
            <c:numRef>
              <c:f>'ZoČ_přehledy 2022'!$I$189:$I$199</c:f>
              <c:numCache>
                <c:formatCode>General</c:formatCode>
                <c:ptCount val="11"/>
                <c:pt idx="0">
                  <c:v>33</c:v>
                </c:pt>
                <c:pt idx="1">
                  <c:v>2</c:v>
                </c:pt>
                <c:pt idx="2">
                  <c:v>6</c:v>
                </c:pt>
                <c:pt idx="3">
                  <c:v>7</c:v>
                </c:pt>
                <c:pt idx="4">
                  <c:v>1</c:v>
                </c:pt>
                <c:pt idx="5">
                  <c:v>6</c:v>
                </c:pt>
                <c:pt idx="6">
                  <c:v>6</c:v>
                </c:pt>
                <c:pt idx="7">
                  <c:v>10</c:v>
                </c:pt>
                <c:pt idx="8">
                  <c:v>12</c:v>
                </c:pt>
                <c:pt idx="9">
                  <c:v>7</c:v>
                </c:pt>
                <c:pt idx="10">
                  <c:v>14</c:v>
                </c:pt>
              </c:numCache>
            </c:numRef>
          </c:val>
          <c:extLst>
            <c:ext xmlns:c16="http://schemas.microsoft.com/office/drawing/2014/chart" uri="{C3380CC4-5D6E-409C-BE32-E72D297353CC}">
              <c16:uniqueId val="{00000001-F783-420F-A62E-9066A12AF404}"/>
            </c:ext>
          </c:extLst>
        </c:ser>
        <c:ser>
          <c:idx val="2"/>
          <c:order val="2"/>
          <c:tx>
            <c:strRef>
              <c:f>'ZoČ_přehledy 2022'!$J$188</c:f>
              <c:strCache>
                <c:ptCount val="1"/>
                <c:pt idx="0">
                  <c:v>Rok 2022</c:v>
                </c:pt>
              </c:strCache>
            </c:strRef>
          </c:tx>
          <c:spPr>
            <a:solidFill>
              <a:schemeClr val="accent3"/>
            </a:solidFill>
            <a:ln>
              <a:noFill/>
            </a:ln>
            <a:effectLst/>
          </c:spPr>
          <c:invertIfNegative val="0"/>
          <c:cat>
            <c:strRef>
              <c:f>'ZoČ_přehledy 2022'!$G$189:$G$199</c:f>
              <c:strCache>
                <c:ptCount val="11"/>
                <c:pt idx="0">
                  <c:v>Ostatní</c:v>
                </c:pt>
                <c:pt idx="1">
                  <c:v>Audit účetních odhadů (ISA 540)</c:v>
                </c:pt>
                <c:pt idx="2">
                  <c:v>Požadavky Nařízení</c:v>
                </c:pt>
                <c:pt idx="3">
                  <c:v>Dokumentace auditu (ISA 230)</c:v>
                </c:pt>
                <c:pt idx="4">
                  <c:v>Audity účetních závěrek skupiny (ISA 600)</c:v>
                </c:pt>
                <c:pt idx="5">
                  <c:v>Požadavky zákona o auditorech</c:v>
                </c:pt>
                <c:pt idx="6">
                  <c:v>Sestavení zprávy nezávislého auditora (ISA 700 - ISA 706)</c:v>
                </c:pt>
                <c:pt idx="7">
                  <c:v>Postup auditorů při posuzování možných podvodů při auditu ÚZ (ISA 240)</c:v>
                </c:pt>
                <c:pt idx="8">
                  <c:v>Důkazní informace (ISA 500)</c:v>
                </c:pt>
                <c:pt idx="9">
                  <c:v>Konfirmace (ISA 505)</c:v>
                </c:pt>
                <c:pt idx="10">
                  <c:v>Postupy prováděné auditorem v reakci na vyhodnocená rizika (ISA 330) </c:v>
                </c:pt>
              </c:strCache>
            </c:strRef>
          </c:cat>
          <c:val>
            <c:numRef>
              <c:f>'ZoČ_přehledy 2022'!$J$189:$J$199</c:f>
              <c:numCache>
                <c:formatCode>General</c:formatCode>
                <c:ptCount val="11"/>
                <c:pt idx="0">
                  <c:v>28</c:v>
                </c:pt>
                <c:pt idx="1">
                  <c:v>4</c:v>
                </c:pt>
                <c:pt idx="2">
                  <c:v>5</c:v>
                </c:pt>
                <c:pt idx="3">
                  <c:v>6</c:v>
                </c:pt>
                <c:pt idx="4">
                  <c:v>7</c:v>
                </c:pt>
                <c:pt idx="5">
                  <c:v>8</c:v>
                </c:pt>
                <c:pt idx="6">
                  <c:v>9</c:v>
                </c:pt>
                <c:pt idx="7">
                  <c:v>11</c:v>
                </c:pt>
                <c:pt idx="8">
                  <c:v>12</c:v>
                </c:pt>
                <c:pt idx="9">
                  <c:v>12</c:v>
                </c:pt>
                <c:pt idx="10">
                  <c:v>28</c:v>
                </c:pt>
              </c:numCache>
            </c:numRef>
          </c:val>
          <c:extLst>
            <c:ext xmlns:c16="http://schemas.microsoft.com/office/drawing/2014/chart" uri="{C3380CC4-5D6E-409C-BE32-E72D297353CC}">
              <c16:uniqueId val="{00000002-F783-420F-A62E-9066A12AF404}"/>
            </c:ext>
          </c:extLst>
        </c:ser>
        <c:dLbls>
          <c:showLegendKey val="0"/>
          <c:showVal val="0"/>
          <c:showCatName val="0"/>
          <c:showSerName val="0"/>
          <c:showPercent val="0"/>
          <c:showBubbleSize val="0"/>
        </c:dLbls>
        <c:gapWidth val="182"/>
        <c:axId val="1015369520"/>
        <c:axId val="1015369936"/>
      </c:barChart>
      <c:catAx>
        <c:axId val="1015369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200" b="0" i="0" u="none" strike="noStrike" kern="1200" baseline="0">
                <a:solidFill>
                  <a:schemeClr val="tx1">
                    <a:lumMod val="65000"/>
                    <a:lumOff val="35000"/>
                  </a:schemeClr>
                </a:solidFill>
                <a:latin typeface="+mn-lt"/>
                <a:ea typeface="+mn-ea"/>
                <a:cs typeface="+mn-cs"/>
              </a:defRPr>
            </a:pPr>
            <a:endParaRPr lang="cs-CZ"/>
          </a:p>
        </c:txPr>
        <c:crossAx val="1015369936"/>
        <c:crosses val="autoZero"/>
        <c:auto val="1"/>
        <c:lblAlgn val="r"/>
        <c:lblOffset val="100"/>
        <c:noMultiLvlLbl val="0"/>
      </c:catAx>
      <c:valAx>
        <c:axId val="10153699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01536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cs-CZ"/>
        </a:p>
      </c:txPr>
    </c:legend>
    <c:plotVisOnly val="1"/>
    <c:dispBlanksAs val="gap"/>
    <c:showDLblsOverMax val="0"/>
  </c:chart>
  <c:spPr>
    <a:noFill/>
    <a:ln>
      <a:solidFill>
        <a:schemeClr val="accent1"/>
      </a:solidFill>
    </a:ln>
    <a:effectLst/>
  </c:spPr>
  <c:txPr>
    <a:bodyPr/>
    <a:lstStyle/>
    <a:p>
      <a:pPr>
        <a:defRPr/>
      </a:pPr>
      <a:endParaRPr lang="cs-C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263236451890777E-2"/>
          <c:y val="6.3319657699913434E-2"/>
          <c:w val="0.97147352709621848"/>
          <c:h val="0.69156720515382131"/>
        </c:manualLayout>
      </c:layout>
      <c:barChart>
        <c:barDir val="col"/>
        <c:grouping val="clustered"/>
        <c:varyColors val="0"/>
        <c:ser>
          <c:idx val="0"/>
          <c:order val="0"/>
          <c:tx>
            <c:strRef>
              <c:f>List1!$C$1</c:f>
              <c:strCache>
                <c:ptCount val="1"/>
                <c:pt idx="0">
                  <c:v>Pořadí nedostatku KK</c:v>
                </c:pt>
              </c:strCache>
            </c:strRef>
          </c:tx>
          <c:spPr>
            <a:solidFill>
              <a:schemeClr val="accent1">
                <a:alpha val="70000"/>
              </a:schemeClr>
            </a:solidFill>
            <a:ln>
              <a:noFill/>
            </a:ln>
            <a:effectLst/>
          </c:spPr>
          <c:invertIfNegative val="0"/>
          <c:dLbls>
            <c:delete val="1"/>
          </c:dLbls>
          <c:cat>
            <c:strRef>
              <c:f>List1!$B$2:$B$9</c:f>
              <c:strCache>
                <c:ptCount val="8"/>
                <c:pt idx="0">
                  <c:v>Vyhodnocení IPE</c:v>
                </c:pt>
                <c:pt idx="1">
                  <c:v>Reakce na identifikovaná rizika IT prostředí</c:v>
                </c:pt>
                <c:pt idx="2">
                  <c:v>Vyhodnocení aplikačních kontrol</c:v>
                </c:pt>
                <c:pt idx="3">
                  <c:v>Vyhodnocení obecných IT kontrol</c:v>
                </c:pt>
                <c:pt idx="4">
                  <c:v>Využití Journal Entries Testing</c:v>
                </c:pt>
                <c:pt idx="5">
                  <c:v>Vyhodnocení rizik IT prostředí</c:v>
                </c:pt>
                <c:pt idx="6">
                  <c:v>Využití CAAT</c:v>
                </c:pt>
                <c:pt idx="7">
                  <c:v>Celkové vyhodnocení nedostatků IT kontrol</c:v>
                </c:pt>
              </c:strCache>
            </c:strRef>
          </c:cat>
          <c:val>
            <c:numRef>
              <c:f>List1!$C$2:$C$9</c:f>
              <c:numCache>
                <c:formatCode>General</c:formatCode>
                <c:ptCount val="8"/>
                <c:pt idx="0">
                  <c:v>8</c:v>
                </c:pt>
                <c:pt idx="1">
                  <c:v>7</c:v>
                </c:pt>
                <c:pt idx="2">
                  <c:v>6</c:v>
                </c:pt>
                <c:pt idx="3">
                  <c:v>5</c:v>
                </c:pt>
                <c:pt idx="4">
                  <c:v>4</c:v>
                </c:pt>
                <c:pt idx="5">
                  <c:v>3</c:v>
                </c:pt>
                <c:pt idx="6">
                  <c:v>2</c:v>
                </c:pt>
                <c:pt idx="7">
                  <c:v>1</c:v>
                </c:pt>
              </c:numCache>
            </c:numRef>
          </c:val>
          <c:extLst>
            <c:ext xmlns:c16="http://schemas.microsoft.com/office/drawing/2014/chart" uri="{C3380CC4-5D6E-409C-BE32-E72D297353CC}">
              <c16:uniqueId val="{00000000-3D84-488D-93DB-E3FD3323FE67}"/>
            </c:ext>
          </c:extLst>
        </c:ser>
        <c:dLbls>
          <c:showLegendKey val="0"/>
          <c:showVal val="1"/>
          <c:showCatName val="0"/>
          <c:showSerName val="0"/>
          <c:showPercent val="0"/>
          <c:showBubbleSize val="0"/>
        </c:dLbls>
        <c:gapWidth val="80"/>
        <c:overlap val="25"/>
        <c:axId val="2000623392"/>
        <c:axId val="2000623808"/>
      </c:barChart>
      <c:catAx>
        <c:axId val="2000623392"/>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cap="none" spc="20" normalizeH="0" baseline="0">
                <a:solidFill>
                  <a:schemeClr val="tx1">
                    <a:lumMod val="65000"/>
                    <a:lumOff val="35000"/>
                  </a:schemeClr>
                </a:solidFill>
                <a:latin typeface="+mn-lt"/>
                <a:ea typeface="+mn-ea"/>
                <a:cs typeface="+mn-cs"/>
              </a:defRPr>
            </a:pPr>
            <a:endParaRPr lang="cs-CZ"/>
          </a:p>
        </c:txPr>
        <c:crossAx val="2000623808"/>
        <c:crosses val="autoZero"/>
        <c:auto val="1"/>
        <c:lblAlgn val="ctr"/>
        <c:lblOffset val="100"/>
        <c:noMultiLvlLbl val="0"/>
      </c:catAx>
      <c:valAx>
        <c:axId val="2000623808"/>
        <c:scaling>
          <c:orientation val="minMax"/>
        </c:scaling>
        <c:delete val="1"/>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crossAx val="2000623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293229783752927E-2"/>
          <c:y val="4.6296296296296294E-2"/>
          <c:w val="0.95772766052860392"/>
          <c:h val="0.68910469524642748"/>
        </c:manualLayout>
      </c:layout>
      <c:barChart>
        <c:barDir val="col"/>
        <c:grouping val="clustered"/>
        <c:varyColors val="0"/>
        <c:ser>
          <c:idx val="0"/>
          <c:order val="0"/>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2140-41B0-A0E2-E2F8B357AD5D}"/>
                </c:ext>
              </c:extLst>
            </c:dLbl>
            <c:dLbl>
              <c:idx val="2"/>
              <c:delete val="1"/>
              <c:extLst>
                <c:ext xmlns:c15="http://schemas.microsoft.com/office/drawing/2012/chart" uri="{CE6537A1-D6FC-4f65-9D91-7224C49458BB}"/>
                <c:ext xmlns:c16="http://schemas.microsoft.com/office/drawing/2014/chart" uri="{C3380CC4-5D6E-409C-BE32-E72D297353CC}">
                  <c16:uniqueId val="{00000001-2140-41B0-A0E2-E2F8B357AD5D}"/>
                </c:ext>
              </c:extLst>
            </c:dLbl>
            <c:dLbl>
              <c:idx val="3"/>
              <c:delete val="1"/>
              <c:extLst>
                <c:ext xmlns:c15="http://schemas.microsoft.com/office/drawing/2012/chart" uri="{CE6537A1-D6FC-4f65-9D91-7224C49458BB}"/>
                <c:ext xmlns:c16="http://schemas.microsoft.com/office/drawing/2014/chart" uri="{C3380CC4-5D6E-409C-BE32-E72D297353CC}">
                  <c16:uniqueId val="{00000002-2140-41B0-A0E2-E2F8B357AD5D}"/>
                </c:ext>
              </c:extLst>
            </c:dLbl>
            <c:dLbl>
              <c:idx val="4"/>
              <c:delete val="1"/>
              <c:extLst>
                <c:ext xmlns:c15="http://schemas.microsoft.com/office/drawing/2012/chart" uri="{CE6537A1-D6FC-4f65-9D91-7224C49458BB}"/>
                <c:ext xmlns:c16="http://schemas.microsoft.com/office/drawing/2014/chart" uri="{C3380CC4-5D6E-409C-BE32-E72D297353CC}">
                  <c16:uniqueId val="{00000003-2140-41B0-A0E2-E2F8B357AD5D}"/>
                </c:ext>
              </c:extLst>
            </c:dLbl>
            <c:dLbl>
              <c:idx val="5"/>
              <c:delete val="1"/>
              <c:extLst>
                <c:ext xmlns:c15="http://schemas.microsoft.com/office/drawing/2012/chart" uri="{CE6537A1-D6FC-4f65-9D91-7224C49458BB}"/>
                <c:ext xmlns:c16="http://schemas.microsoft.com/office/drawing/2014/chart" uri="{C3380CC4-5D6E-409C-BE32-E72D297353CC}">
                  <c16:uniqueId val="{00000004-2140-41B0-A0E2-E2F8B357AD5D}"/>
                </c:ext>
              </c:extLst>
            </c:dLbl>
            <c:dLbl>
              <c:idx val="6"/>
              <c:delete val="1"/>
              <c:extLst>
                <c:ext xmlns:c15="http://schemas.microsoft.com/office/drawing/2012/chart" uri="{CE6537A1-D6FC-4f65-9D91-7224C49458BB}"/>
                <c:ext xmlns:c16="http://schemas.microsoft.com/office/drawing/2014/chart" uri="{C3380CC4-5D6E-409C-BE32-E72D297353CC}">
                  <c16:uniqueId val="{00000005-2140-41B0-A0E2-E2F8B357AD5D}"/>
                </c:ext>
              </c:extLst>
            </c:dLbl>
            <c:dLbl>
              <c:idx val="7"/>
              <c:delete val="1"/>
              <c:extLst>
                <c:ext xmlns:c15="http://schemas.microsoft.com/office/drawing/2012/chart" uri="{CE6537A1-D6FC-4f65-9D91-7224C49458BB}"/>
                <c:ext xmlns:c16="http://schemas.microsoft.com/office/drawing/2014/chart" uri="{C3380CC4-5D6E-409C-BE32-E72D297353CC}">
                  <c16:uniqueId val="{00000006-2140-41B0-A0E2-E2F8B357AD5D}"/>
                </c:ext>
              </c:extLst>
            </c:dLbl>
            <c:dLbl>
              <c:idx val="8"/>
              <c:delete val="1"/>
              <c:extLst>
                <c:ext xmlns:c15="http://schemas.microsoft.com/office/drawing/2012/chart" uri="{CE6537A1-D6FC-4f65-9D91-7224C49458BB}"/>
                <c:ext xmlns:c16="http://schemas.microsoft.com/office/drawing/2014/chart" uri="{C3380CC4-5D6E-409C-BE32-E72D297353CC}">
                  <c16:uniqueId val="{00000007-2140-41B0-A0E2-E2F8B357AD5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List1!$A$1:$A$9</c:f>
              <c:strCache>
                <c:ptCount val="9"/>
                <c:pt idx="1">
                  <c:v>Vyhodnocení rizik IT prostředí</c:v>
                </c:pt>
                <c:pt idx="2">
                  <c:v>Vyhodnocení obecných IT kontrol</c:v>
                </c:pt>
                <c:pt idx="3">
                  <c:v>Vyhodnocení aplikačních kontrol</c:v>
                </c:pt>
                <c:pt idx="4">
                  <c:v>Reakce na vyhodnocená IT rizika</c:v>
                </c:pt>
                <c:pt idx="5">
                  <c:v>Celkové vyhodnocení nedostatků IT kontrol</c:v>
                </c:pt>
                <c:pt idx="6">
                  <c:v>Využití CAATs</c:v>
                </c:pt>
                <c:pt idx="7">
                  <c:v>Vyhodnocení IPE</c:v>
                </c:pt>
                <c:pt idx="8">
                  <c:v>Využití JET</c:v>
                </c:pt>
              </c:strCache>
            </c:strRef>
          </c:cat>
          <c:val>
            <c:numRef>
              <c:f>List1!$B$1:$B$9</c:f>
              <c:numCache>
                <c:formatCode>General</c:formatCode>
                <c:ptCount val="9"/>
                <c:pt idx="1">
                  <c:v>4</c:v>
                </c:pt>
                <c:pt idx="2">
                  <c:v>4</c:v>
                </c:pt>
                <c:pt idx="3">
                  <c:v>3</c:v>
                </c:pt>
                <c:pt idx="4">
                  <c:v>2</c:v>
                </c:pt>
                <c:pt idx="5">
                  <c:v>1</c:v>
                </c:pt>
                <c:pt idx="6">
                  <c:v>0</c:v>
                </c:pt>
                <c:pt idx="7">
                  <c:v>0</c:v>
                </c:pt>
                <c:pt idx="8">
                  <c:v>0</c:v>
                </c:pt>
              </c:numCache>
            </c:numRef>
          </c:val>
          <c:extLst>
            <c:ext xmlns:c16="http://schemas.microsoft.com/office/drawing/2014/chart" uri="{C3380CC4-5D6E-409C-BE32-E72D297353CC}">
              <c16:uniqueId val="{00000008-2140-41B0-A0E2-E2F8B357AD5D}"/>
            </c:ext>
          </c:extLst>
        </c:ser>
        <c:dLbls>
          <c:dLblPos val="outEnd"/>
          <c:showLegendKey val="0"/>
          <c:showVal val="1"/>
          <c:showCatName val="0"/>
          <c:showSerName val="0"/>
          <c:showPercent val="0"/>
          <c:showBubbleSize val="0"/>
        </c:dLbls>
        <c:gapWidth val="219"/>
        <c:overlap val="-27"/>
        <c:axId val="779079408"/>
        <c:axId val="779079824"/>
      </c:barChart>
      <c:catAx>
        <c:axId val="77907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cs-CZ"/>
          </a:p>
        </c:txPr>
        <c:crossAx val="779079824"/>
        <c:crosses val="autoZero"/>
        <c:auto val="1"/>
        <c:lblAlgn val="ctr"/>
        <c:lblOffset val="100"/>
        <c:noMultiLvlLbl val="0"/>
      </c:catAx>
      <c:valAx>
        <c:axId val="779079824"/>
        <c:scaling>
          <c:orientation val="minMax"/>
        </c:scaling>
        <c:delete val="1"/>
        <c:axPos val="l"/>
        <c:numFmt formatCode="General" sourceLinked="1"/>
        <c:majorTickMark val="none"/>
        <c:minorTickMark val="none"/>
        <c:tickLblPos val="nextTo"/>
        <c:crossAx val="7790794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BCEA8F-4036-4EE5-8149-B40D0B9DE72F}" type="doc">
      <dgm:prSet loTypeId="urn:microsoft.com/office/officeart/2008/layout/AlternatingHexagons" loCatId="list" qsTypeId="urn:microsoft.com/office/officeart/2005/8/quickstyle/simple1" qsCatId="simple" csTypeId="urn:microsoft.com/office/officeart/2005/8/colors/accent1_4" csCatId="accent1" phldr="1"/>
      <dgm:spPr/>
      <dgm:t>
        <a:bodyPr/>
        <a:lstStyle/>
        <a:p>
          <a:endParaRPr lang="cs-CZ"/>
        </a:p>
      </dgm:t>
    </dgm:pt>
    <dgm:pt modelId="{020A5176-8398-4575-834E-DAA377ECE11F}">
      <dgm:prSet phldrT="[Text]" custT="1"/>
      <dgm:spPr/>
      <dgm:t>
        <a:bodyPr/>
        <a:lstStyle/>
        <a:p>
          <a:r>
            <a:rPr lang="en-GB" sz="1000" dirty="0"/>
            <a:t>ISA 220</a:t>
          </a:r>
          <a:endParaRPr lang="cs-CZ" sz="1000" dirty="0"/>
        </a:p>
      </dgm:t>
    </dgm:pt>
    <dgm:pt modelId="{CAF94BA0-C4A3-47BA-A525-9B8167160741}" type="parTrans" cxnId="{2DB7BFCF-0A90-400F-8E48-546A79F61A0B}">
      <dgm:prSet/>
      <dgm:spPr/>
      <dgm:t>
        <a:bodyPr/>
        <a:lstStyle/>
        <a:p>
          <a:endParaRPr lang="cs-CZ"/>
        </a:p>
      </dgm:t>
    </dgm:pt>
    <dgm:pt modelId="{F3EF3F23-7CF5-4A12-8A90-269B9250E185}" type="sibTrans" cxnId="{2DB7BFCF-0A90-400F-8E48-546A79F61A0B}">
      <dgm:prSet custT="1"/>
      <dgm:spPr/>
      <dgm:t>
        <a:bodyPr/>
        <a:lstStyle/>
        <a:p>
          <a:r>
            <a:rPr lang="en-GB" sz="1000" dirty="0"/>
            <a:t>ISA 200</a:t>
          </a:r>
          <a:endParaRPr lang="cs-CZ" sz="1000" dirty="0"/>
        </a:p>
      </dgm:t>
    </dgm:pt>
    <dgm:pt modelId="{95FB51EF-C777-45B9-BEA0-A86B366B9C06}">
      <dgm:prSet phldrT="[Text]" custT="1"/>
      <dgm:spPr/>
      <dgm:t>
        <a:bodyPr/>
        <a:lstStyle/>
        <a:p>
          <a:r>
            <a:rPr lang="cs-CZ" sz="1000" dirty="0"/>
            <a:t>ISA 600</a:t>
          </a:r>
        </a:p>
      </dgm:t>
    </dgm:pt>
    <dgm:pt modelId="{906990E2-95E2-4525-B5D4-FE2C47ECBF80}" type="parTrans" cxnId="{10749BC7-AEC0-4BDF-9D46-754E5EC42C1B}">
      <dgm:prSet/>
      <dgm:spPr/>
      <dgm:t>
        <a:bodyPr/>
        <a:lstStyle/>
        <a:p>
          <a:endParaRPr lang="cs-CZ"/>
        </a:p>
      </dgm:t>
    </dgm:pt>
    <dgm:pt modelId="{472992B6-F955-4AE7-87ED-A00CC70B6E37}" type="sibTrans" cxnId="{10749BC7-AEC0-4BDF-9D46-754E5EC42C1B}">
      <dgm:prSet custT="1"/>
      <dgm:spPr/>
      <dgm:t>
        <a:bodyPr/>
        <a:lstStyle/>
        <a:p>
          <a:r>
            <a:rPr lang="cs-CZ" sz="1000" dirty="0"/>
            <a:t>ISA 500</a:t>
          </a:r>
        </a:p>
      </dgm:t>
    </dgm:pt>
    <dgm:pt modelId="{45D92D90-083F-4162-90A5-42FE84C870F7}">
      <dgm:prSet phldrT="[Text]" custT="1"/>
      <dgm:spPr/>
      <dgm:t>
        <a:bodyPr/>
        <a:lstStyle/>
        <a:p>
          <a:r>
            <a:rPr lang="cs-CZ" sz="1000" dirty="0"/>
            <a:t>ISA R315</a:t>
          </a:r>
        </a:p>
      </dgm:t>
    </dgm:pt>
    <dgm:pt modelId="{74A5DDDE-6CAD-462D-9A24-D07454D6A8B9}" type="parTrans" cxnId="{E94154F3-F650-4CF8-9A1A-6B18D8CB4BAB}">
      <dgm:prSet/>
      <dgm:spPr/>
      <dgm:t>
        <a:bodyPr/>
        <a:lstStyle/>
        <a:p>
          <a:endParaRPr lang="cs-CZ"/>
        </a:p>
      </dgm:t>
    </dgm:pt>
    <dgm:pt modelId="{183C4283-66E0-4CE7-9210-1195FA8B0015}" type="sibTrans" cxnId="{E94154F3-F650-4CF8-9A1A-6B18D8CB4BAB}">
      <dgm:prSet custT="1"/>
      <dgm:spPr/>
      <dgm:t>
        <a:bodyPr/>
        <a:lstStyle/>
        <a:p>
          <a:r>
            <a:rPr lang="cs-CZ" sz="1000" dirty="0"/>
            <a:t>ISA 620</a:t>
          </a:r>
        </a:p>
      </dgm:t>
    </dgm:pt>
    <dgm:pt modelId="{018EEF99-0A9C-4549-8B9E-E980F328B61C}">
      <dgm:prSet phldrT="[Text]" custT="1"/>
      <dgm:spPr/>
      <dgm:t>
        <a:bodyPr/>
        <a:lstStyle/>
        <a:p>
          <a:r>
            <a:rPr lang="en-GB" sz="1000" dirty="0"/>
            <a:t>ISA 230</a:t>
          </a:r>
          <a:endParaRPr lang="cs-CZ" sz="1000" dirty="0"/>
        </a:p>
      </dgm:t>
    </dgm:pt>
    <dgm:pt modelId="{88ED2B4A-23AC-46D4-B3B0-1F27D82C7D1B}" type="parTrans" cxnId="{A4114165-9BB7-4A5D-9E6F-E771C498F9AC}">
      <dgm:prSet/>
      <dgm:spPr/>
      <dgm:t>
        <a:bodyPr/>
        <a:lstStyle/>
        <a:p>
          <a:endParaRPr lang="cs-CZ"/>
        </a:p>
      </dgm:t>
    </dgm:pt>
    <dgm:pt modelId="{351266DF-B114-44B5-9225-BD5C67E5B3D6}" type="sibTrans" cxnId="{A4114165-9BB7-4A5D-9E6F-E771C498F9AC}">
      <dgm:prSet custT="1"/>
      <dgm:spPr/>
      <dgm:t>
        <a:bodyPr/>
        <a:lstStyle/>
        <a:p>
          <a:r>
            <a:rPr lang="cs-CZ" sz="1000" dirty="0"/>
            <a:t>ISA 240</a:t>
          </a:r>
        </a:p>
      </dgm:t>
    </dgm:pt>
    <dgm:pt modelId="{5909CD74-9813-4865-8C1B-9E4124797696}">
      <dgm:prSet custT="1"/>
      <dgm:spPr/>
      <dgm:t>
        <a:bodyPr/>
        <a:lstStyle/>
        <a:p>
          <a:r>
            <a:rPr lang="cs-CZ" sz="1000" dirty="0"/>
            <a:t>ISA 330</a:t>
          </a:r>
        </a:p>
      </dgm:t>
    </dgm:pt>
    <dgm:pt modelId="{8CB15A97-17CD-477E-A5D4-242E70EE6B37}" type="parTrans" cxnId="{D8292BE8-1264-4DFB-982A-906A4F545861}">
      <dgm:prSet/>
      <dgm:spPr/>
      <dgm:t>
        <a:bodyPr/>
        <a:lstStyle/>
        <a:p>
          <a:endParaRPr lang="cs-CZ"/>
        </a:p>
      </dgm:t>
    </dgm:pt>
    <dgm:pt modelId="{F57C6CBA-036F-4953-9A1A-915B63A95508}" type="sibTrans" cxnId="{D8292BE8-1264-4DFB-982A-906A4F545861}">
      <dgm:prSet custT="1"/>
      <dgm:spPr/>
      <dgm:t>
        <a:bodyPr/>
        <a:lstStyle/>
        <a:p>
          <a:r>
            <a:rPr lang="cs-CZ" sz="1000" dirty="0"/>
            <a:t>ISA 402</a:t>
          </a:r>
        </a:p>
      </dgm:t>
    </dgm:pt>
    <dgm:pt modelId="{5C0BEB53-3177-4286-AD97-21BABA165554}">
      <dgm:prSet custT="1"/>
      <dgm:spPr/>
      <dgm:t>
        <a:bodyPr/>
        <a:lstStyle/>
        <a:p>
          <a:r>
            <a:rPr lang="cs-CZ" sz="1000" dirty="0"/>
            <a:t>ISA 300</a:t>
          </a:r>
        </a:p>
      </dgm:t>
    </dgm:pt>
    <dgm:pt modelId="{C7FEE6A6-3AD0-440C-AE9C-EF4500C4A3B9}" type="parTrans" cxnId="{2D94765F-1B95-443A-9756-73CBFAC0017E}">
      <dgm:prSet/>
      <dgm:spPr/>
      <dgm:t>
        <a:bodyPr/>
        <a:lstStyle/>
        <a:p>
          <a:endParaRPr lang="cs-CZ"/>
        </a:p>
      </dgm:t>
    </dgm:pt>
    <dgm:pt modelId="{3A163A3E-F1B6-4A97-9635-6C7D69FF249B}" type="sibTrans" cxnId="{2D94765F-1B95-443A-9756-73CBFAC0017E}">
      <dgm:prSet custT="1"/>
      <dgm:spPr/>
      <dgm:t>
        <a:bodyPr/>
        <a:lstStyle/>
        <a:p>
          <a:r>
            <a:rPr lang="cs-CZ" sz="1000" dirty="0"/>
            <a:t>ISA 265</a:t>
          </a:r>
        </a:p>
      </dgm:t>
    </dgm:pt>
    <dgm:pt modelId="{DF31CBB8-05F4-48C6-91A7-F07CCB5ACF86}">
      <dgm:prSet custT="1"/>
      <dgm:spPr/>
      <dgm:t>
        <a:bodyPr/>
        <a:lstStyle/>
        <a:p>
          <a:r>
            <a:rPr lang="cs-CZ" sz="1000" dirty="0"/>
            <a:t>ISA 701</a:t>
          </a:r>
        </a:p>
      </dgm:t>
    </dgm:pt>
    <dgm:pt modelId="{C2314904-FD0E-4BF5-9A50-EACB31BDA7AE}" type="parTrans" cxnId="{AECB0FF9-ACC2-4229-9D17-0B86522071FD}">
      <dgm:prSet/>
      <dgm:spPr/>
      <dgm:t>
        <a:bodyPr/>
        <a:lstStyle/>
        <a:p>
          <a:endParaRPr lang="cs-CZ"/>
        </a:p>
      </dgm:t>
    </dgm:pt>
    <dgm:pt modelId="{F1068E3A-6B00-4FD6-97C4-1D323007F86D}" type="sibTrans" cxnId="{AECB0FF9-ACC2-4229-9D17-0B86522071FD}">
      <dgm:prSet custT="1"/>
      <dgm:spPr/>
      <dgm:t>
        <a:bodyPr/>
        <a:lstStyle/>
        <a:p>
          <a:r>
            <a:rPr lang="cs-CZ" sz="1000" dirty="0"/>
            <a:t>?</a:t>
          </a:r>
        </a:p>
      </dgm:t>
    </dgm:pt>
    <dgm:pt modelId="{4E3B8A41-785B-4B7D-9BB7-67B8CBF0C713}" type="pres">
      <dgm:prSet presAssocID="{A3BCEA8F-4036-4EE5-8149-B40D0B9DE72F}" presName="Name0" presStyleCnt="0">
        <dgm:presLayoutVars>
          <dgm:chMax/>
          <dgm:chPref/>
          <dgm:dir/>
          <dgm:animLvl val="lvl"/>
        </dgm:presLayoutVars>
      </dgm:prSet>
      <dgm:spPr/>
    </dgm:pt>
    <dgm:pt modelId="{4FD8B5AB-C98B-44C6-AC69-2BAF4D6FC303}" type="pres">
      <dgm:prSet presAssocID="{020A5176-8398-4575-834E-DAA377ECE11F}" presName="composite" presStyleCnt="0"/>
      <dgm:spPr/>
    </dgm:pt>
    <dgm:pt modelId="{133D35E4-2D6F-4832-AA46-16CB34F10F84}" type="pres">
      <dgm:prSet presAssocID="{020A5176-8398-4575-834E-DAA377ECE11F}" presName="Parent1" presStyleLbl="node1" presStyleIdx="0" presStyleCnt="14" custLinFactNeighborY="72619">
        <dgm:presLayoutVars>
          <dgm:chMax val="1"/>
          <dgm:chPref val="1"/>
          <dgm:bulletEnabled val="1"/>
        </dgm:presLayoutVars>
      </dgm:prSet>
      <dgm:spPr/>
    </dgm:pt>
    <dgm:pt modelId="{690A609F-715B-45B0-BA07-B0F7F7F25CBA}" type="pres">
      <dgm:prSet presAssocID="{020A5176-8398-4575-834E-DAA377ECE11F}" presName="Childtext1" presStyleLbl="revTx" presStyleIdx="0" presStyleCnt="7">
        <dgm:presLayoutVars>
          <dgm:chMax val="0"/>
          <dgm:chPref val="0"/>
          <dgm:bulletEnabled val="1"/>
        </dgm:presLayoutVars>
      </dgm:prSet>
      <dgm:spPr/>
    </dgm:pt>
    <dgm:pt modelId="{630AA1B9-DC61-42E7-B2BE-4909157FF5E9}" type="pres">
      <dgm:prSet presAssocID="{020A5176-8398-4575-834E-DAA377ECE11F}" presName="BalanceSpacing" presStyleCnt="0"/>
      <dgm:spPr/>
    </dgm:pt>
    <dgm:pt modelId="{6EC54FF2-48A7-4E27-B476-D84147C3962B}" type="pres">
      <dgm:prSet presAssocID="{020A5176-8398-4575-834E-DAA377ECE11F}" presName="BalanceSpacing1" presStyleCnt="0"/>
      <dgm:spPr/>
    </dgm:pt>
    <dgm:pt modelId="{8396F4D7-61D7-4D1E-A608-C357B26AFEA1}" type="pres">
      <dgm:prSet presAssocID="{F3EF3F23-7CF5-4A12-8A90-269B9250E185}" presName="Accent1Text" presStyleLbl="node1" presStyleIdx="1" presStyleCnt="14" custLinFactNeighborY="75649"/>
      <dgm:spPr/>
    </dgm:pt>
    <dgm:pt modelId="{AA1EA9CB-504D-4707-BC49-605651738CC3}" type="pres">
      <dgm:prSet presAssocID="{F3EF3F23-7CF5-4A12-8A90-269B9250E185}" presName="spaceBetweenRectangles" presStyleCnt="0"/>
      <dgm:spPr/>
    </dgm:pt>
    <dgm:pt modelId="{AAF55B72-213D-473F-A477-29E3109793ED}" type="pres">
      <dgm:prSet presAssocID="{018EEF99-0A9C-4549-8B9E-E980F328B61C}" presName="composite" presStyleCnt="0"/>
      <dgm:spPr/>
    </dgm:pt>
    <dgm:pt modelId="{D0EA5EFE-BDE2-47C0-9867-EBA79893F8B4}" type="pres">
      <dgm:prSet presAssocID="{018EEF99-0A9C-4549-8B9E-E980F328B61C}" presName="Parent1" presStyleLbl="node1" presStyleIdx="2" presStyleCnt="14" custLinFactNeighborY="75649">
        <dgm:presLayoutVars>
          <dgm:chMax val="1"/>
          <dgm:chPref val="1"/>
          <dgm:bulletEnabled val="1"/>
        </dgm:presLayoutVars>
      </dgm:prSet>
      <dgm:spPr/>
    </dgm:pt>
    <dgm:pt modelId="{CF38A22F-3063-425B-A0FD-C4708BAC9660}" type="pres">
      <dgm:prSet presAssocID="{018EEF99-0A9C-4549-8B9E-E980F328B61C}" presName="Childtext1" presStyleLbl="revTx" presStyleIdx="1" presStyleCnt="7">
        <dgm:presLayoutVars>
          <dgm:chMax val="0"/>
          <dgm:chPref val="0"/>
          <dgm:bulletEnabled val="1"/>
        </dgm:presLayoutVars>
      </dgm:prSet>
      <dgm:spPr/>
    </dgm:pt>
    <dgm:pt modelId="{0D25B58A-3801-4A3B-B96B-9462B789421D}" type="pres">
      <dgm:prSet presAssocID="{018EEF99-0A9C-4549-8B9E-E980F328B61C}" presName="BalanceSpacing" presStyleCnt="0"/>
      <dgm:spPr/>
    </dgm:pt>
    <dgm:pt modelId="{04B99629-B68A-4C2D-B19C-B6E5FCB86C52}" type="pres">
      <dgm:prSet presAssocID="{018EEF99-0A9C-4549-8B9E-E980F328B61C}" presName="BalanceSpacing1" presStyleCnt="0"/>
      <dgm:spPr/>
    </dgm:pt>
    <dgm:pt modelId="{DF69CB4A-0916-4547-9B34-EDFDFC2C18DD}" type="pres">
      <dgm:prSet presAssocID="{351266DF-B114-44B5-9225-BD5C67E5B3D6}" presName="Accent1Text" presStyleLbl="node1" presStyleIdx="3" presStyleCnt="14" custLinFactNeighborY="75649"/>
      <dgm:spPr/>
    </dgm:pt>
    <dgm:pt modelId="{D72332E4-6467-46FB-8EFE-CEA0ECA8AD01}" type="pres">
      <dgm:prSet presAssocID="{351266DF-B114-44B5-9225-BD5C67E5B3D6}" presName="spaceBetweenRectangles" presStyleCnt="0"/>
      <dgm:spPr/>
    </dgm:pt>
    <dgm:pt modelId="{19CCE8AC-6D99-448F-9895-53D4A9806AC6}" type="pres">
      <dgm:prSet presAssocID="{5C0BEB53-3177-4286-AD97-21BABA165554}" presName="composite" presStyleCnt="0"/>
      <dgm:spPr/>
    </dgm:pt>
    <dgm:pt modelId="{1B9B22AA-4D20-4821-9FE3-A88CB4D37DE5}" type="pres">
      <dgm:prSet presAssocID="{5C0BEB53-3177-4286-AD97-21BABA165554}" presName="Parent1" presStyleLbl="node1" presStyleIdx="4" presStyleCnt="14" custLinFactNeighborY="75649">
        <dgm:presLayoutVars>
          <dgm:chMax val="1"/>
          <dgm:chPref val="1"/>
          <dgm:bulletEnabled val="1"/>
        </dgm:presLayoutVars>
      </dgm:prSet>
      <dgm:spPr/>
    </dgm:pt>
    <dgm:pt modelId="{F017CBAB-BE34-4BEB-8CE1-9F06F0A757B8}" type="pres">
      <dgm:prSet presAssocID="{5C0BEB53-3177-4286-AD97-21BABA165554}" presName="Childtext1" presStyleLbl="revTx" presStyleIdx="2" presStyleCnt="7">
        <dgm:presLayoutVars>
          <dgm:chMax val="0"/>
          <dgm:chPref val="0"/>
          <dgm:bulletEnabled val="1"/>
        </dgm:presLayoutVars>
      </dgm:prSet>
      <dgm:spPr/>
    </dgm:pt>
    <dgm:pt modelId="{227775CD-5068-4CFA-AAF3-7AFCF21016DB}" type="pres">
      <dgm:prSet presAssocID="{5C0BEB53-3177-4286-AD97-21BABA165554}" presName="BalanceSpacing" presStyleCnt="0"/>
      <dgm:spPr/>
    </dgm:pt>
    <dgm:pt modelId="{DA2A378B-4808-482B-88B8-7A428AA7D1CA}" type="pres">
      <dgm:prSet presAssocID="{5C0BEB53-3177-4286-AD97-21BABA165554}" presName="BalanceSpacing1" presStyleCnt="0"/>
      <dgm:spPr/>
    </dgm:pt>
    <dgm:pt modelId="{66580BD0-A3C3-496A-A275-FB4800FCB9E2}" type="pres">
      <dgm:prSet presAssocID="{3A163A3E-F1B6-4A97-9635-6C7D69FF249B}" presName="Accent1Text" presStyleLbl="node1" presStyleIdx="5" presStyleCnt="14" custLinFactX="100000" custLinFactNeighborX="169892" custLinFactNeighborY="-10089"/>
      <dgm:spPr/>
    </dgm:pt>
    <dgm:pt modelId="{BED16502-AD2F-4218-9E8A-6F9B3F672F53}" type="pres">
      <dgm:prSet presAssocID="{3A163A3E-F1B6-4A97-9635-6C7D69FF249B}" presName="spaceBetweenRectangles" presStyleCnt="0"/>
      <dgm:spPr/>
    </dgm:pt>
    <dgm:pt modelId="{945FD916-FAC3-4CCA-B931-6A042D3C9EE2}" type="pres">
      <dgm:prSet presAssocID="{5909CD74-9813-4865-8C1B-9E4124797696}" presName="composite" presStyleCnt="0"/>
      <dgm:spPr/>
    </dgm:pt>
    <dgm:pt modelId="{E37BAC68-110F-4211-8334-8F64F878FD48}" type="pres">
      <dgm:prSet presAssocID="{5909CD74-9813-4865-8C1B-9E4124797696}" presName="Parent1" presStyleLbl="node1" presStyleIdx="6" presStyleCnt="14" custLinFactNeighborY="75649">
        <dgm:presLayoutVars>
          <dgm:chMax val="1"/>
          <dgm:chPref val="1"/>
          <dgm:bulletEnabled val="1"/>
        </dgm:presLayoutVars>
      </dgm:prSet>
      <dgm:spPr/>
    </dgm:pt>
    <dgm:pt modelId="{A76D6BC3-6D70-4888-A2F0-DE98E8D01CEB}" type="pres">
      <dgm:prSet presAssocID="{5909CD74-9813-4865-8C1B-9E4124797696}" presName="Childtext1" presStyleLbl="revTx" presStyleIdx="3" presStyleCnt="7">
        <dgm:presLayoutVars>
          <dgm:chMax val="0"/>
          <dgm:chPref val="0"/>
          <dgm:bulletEnabled val="1"/>
        </dgm:presLayoutVars>
      </dgm:prSet>
      <dgm:spPr/>
    </dgm:pt>
    <dgm:pt modelId="{D4FDC6BC-A6E0-410C-9F83-B5E7CAC59C29}" type="pres">
      <dgm:prSet presAssocID="{5909CD74-9813-4865-8C1B-9E4124797696}" presName="BalanceSpacing" presStyleCnt="0"/>
      <dgm:spPr/>
    </dgm:pt>
    <dgm:pt modelId="{ED21E2E2-8709-4561-9244-10C8027D3E16}" type="pres">
      <dgm:prSet presAssocID="{5909CD74-9813-4865-8C1B-9E4124797696}" presName="BalanceSpacing1" presStyleCnt="0"/>
      <dgm:spPr/>
    </dgm:pt>
    <dgm:pt modelId="{0ACB9B10-6A2B-45B8-9085-A74A5F4EE9A4}" type="pres">
      <dgm:prSet presAssocID="{F57C6CBA-036F-4953-9A1A-915B63A95508}" presName="Accent1Text" presStyleLbl="node1" presStyleIdx="7" presStyleCnt="14" custLinFactNeighborY="75649"/>
      <dgm:spPr/>
    </dgm:pt>
    <dgm:pt modelId="{432C7677-EB9C-4568-B4B0-81216D402CF7}" type="pres">
      <dgm:prSet presAssocID="{F57C6CBA-036F-4953-9A1A-915B63A95508}" presName="spaceBetweenRectangles" presStyleCnt="0"/>
      <dgm:spPr/>
    </dgm:pt>
    <dgm:pt modelId="{2F955449-E242-4422-81AF-688A40674CA1}" type="pres">
      <dgm:prSet presAssocID="{95FB51EF-C777-45B9-BEA0-A86B366B9C06}" presName="composite" presStyleCnt="0"/>
      <dgm:spPr/>
    </dgm:pt>
    <dgm:pt modelId="{209CD113-4F9C-4850-9271-317F42320E41}" type="pres">
      <dgm:prSet presAssocID="{95FB51EF-C777-45B9-BEA0-A86B366B9C06}" presName="Parent1" presStyleLbl="node1" presStyleIdx="8" presStyleCnt="14" custLinFactNeighborY="75649">
        <dgm:presLayoutVars>
          <dgm:chMax val="1"/>
          <dgm:chPref val="1"/>
          <dgm:bulletEnabled val="1"/>
        </dgm:presLayoutVars>
      </dgm:prSet>
      <dgm:spPr/>
    </dgm:pt>
    <dgm:pt modelId="{6A3AEE03-6194-46E9-BF6C-461D0373B775}" type="pres">
      <dgm:prSet presAssocID="{95FB51EF-C777-45B9-BEA0-A86B366B9C06}" presName="Childtext1" presStyleLbl="revTx" presStyleIdx="4" presStyleCnt="7">
        <dgm:presLayoutVars>
          <dgm:chMax val="0"/>
          <dgm:chPref val="0"/>
          <dgm:bulletEnabled val="1"/>
        </dgm:presLayoutVars>
      </dgm:prSet>
      <dgm:spPr/>
    </dgm:pt>
    <dgm:pt modelId="{68EA0026-6C4A-4C0F-989C-85F3E50781B7}" type="pres">
      <dgm:prSet presAssocID="{95FB51EF-C777-45B9-BEA0-A86B366B9C06}" presName="BalanceSpacing" presStyleCnt="0"/>
      <dgm:spPr/>
    </dgm:pt>
    <dgm:pt modelId="{B0D980D6-F973-40C5-A05E-8662D866B792}" type="pres">
      <dgm:prSet presAssocID="{95FB51EF-C777-45B9-BEA0-A86B366B9C06}" presName="BalanceSpacing1" presStyleCnt="0"/>
      <dgm:spPr/>
    </dgm:pt>
    <dgm:pt modelId="{423FFF62-90A4-4E04-B3D9-AB154336A4ED}" type="pres">
      <dgm:prSet presAssocID="{472992B6-F955-4AE7-87ED-A00CC70B6E37}" presName="Accent1Text" presStyleLbl="node1" presStyleIdx="9" presStyleCnt="14" custLinFactNeighborY="75649"/>
      <dgm:spPr/>
    </dgm:pt>
    <dgm:pt modelId="{743BD98D-33BF-43FD-B61E-158C2487D1E6}" type="pres">
      <dgm:prSet presAssocID="{472992B6-F955-4AE7-87ED-A00CC70B6E37}" presName="spaceBetweenRectangles" presStyleCnt="0"/>
      <dgm:spPr/>
    </dgm:pt>
    <dgm:pt modelId="{38ACB066-2FCD-4B54-9606-BE10F4C66A28}" type="pres">
      <dgm:prSet presAssocID="{45D92D90-083F-4162-90A5-42FE84C870F7}" presName="composite" presStyleCnt="0"/>
      <dgm:spPr/>
    </dgm:pt>
    <dgm:pt modelId="{76D7D0A5-3971-4556-81CC-A1BD694E217A}" type="pres">
      <dgm:prSet presAssocID="{45D92D90-083F-4162-90A5-42FE84C870F7}" presName="Parent1" presStyleLbl="node1" presStyleIdx="10" presStyleCnt="14" custLinFactX="58480" custLinFactY="-80202" custLinFactNeighborX="100000" custLinFactNeighborY="-100000">
        <dgm:presLayoutVars>
          <dgm:chMax val="1"/>
          <dgm:chPref val="1"/>
          <dgm:bulletEnabled val="1"/>
        </dgm:presLayoutVars>
      </dgm:prSet>
      <dgm:spPr/>
    </dgm:pt>
    <dgm:pt modelId="{6312DF80-5D7F-4C1B-8717-B3776EE95AE4}" type="pres">
      <dgm:prSet presAssocID="{45D92D90-083F-4162-90A5-42FE84C870F7}" presName="Childtext1" presStyleLbl="revTx" presStyleIdx="5" presStyleCnt="7">
        <dgm:presLayoutVars>
          <dgm:chMax val="0"/>
          <dgm:chPref val="0"/>
          <dgm:bulletEnabled val="1"/>
        </dgm:presLayoutVars>
      </dgm:prSet>
      <dgm:spPr/>
    </dgm:pt>
    <dgm:pt modelId="{822670B1-3920-452C-87A2-49A1B6F6F312}" type="pres">
      <dgm:prSet presAssocID="{45D92D90-083F-4162-90A5-42FE84C870F7}" presName="BalanceSpacing" presStyleCnt="0"/>
      <dgm:spPr/>
    </dgm:pt>
    <dgm:pt modelId="{3B414DD3-24B4-40A6-B3C8-DBA921755935}" type="pres">
      <dgm:prSet presAssocID="{45D92D90-083F-4162-90A5-42FE84C870F7}" presName="BalanceSpacing1" presStyleCnt="0"/>
      <dgm:spPr/>
    </dgm:pt>
    <dgm:pt modelId="{F362DFF5-8A15-425D-9F40-2C1B3EDD84E2}" type="pres">
      <dgm:prSet presAssocID="{183C4283-66E0-4CE7-9210-1195FA8B0015}" presName="Accent1Text" presStyleLbl="node1" presStyleIdx="11" presStyleCnt="14" custLinFactNeighborX="52228" custLinFactNeighborY="-11277"/>
      <dgm:spPr/>
    </dgm:pt>
    <dgm:pt modelId="{89F6FB75-AF49-4D25-9905-49A6AB3DB5CA}" type="pres">
      <dgm:prSet presAssocID="{183C4283-66E0-4CE7-9210-1195FA8B0015}" presName="spaceBetweenRectangles" presStyleCnt="0"/>
      <dgm:spPr/>
    </dgm:pt>
    <dgm:pt modelId="{6A1BDEB4-AAEC-475A-9CB3-74BECC8DBCA7}" type="pres">
      <dgm:prSet presAssocID="{DF31CBB8-05F4-48C6-91A7-F07CCB5ACF86}" presName="composite" presStyleCnt="0"/>
      <dgm:spPr/>
    </dgm:pt>
    <dgm:pt modelId="{C9A1951D-C663-478C-8BF3-5B7F18E10EE5}" type="pres">
      <dgm:prSet presAssocID="{DF31CBB8-05F4-48C6-91A7-F07CCB5ACF86}" presName="Parent1" presStyleLbl="node1" presStyleIdx="12" presStyleCnt="14" custLinFactX="100000" custLinFactNeighborX="110073" custLinFactNeighborY="-96985">
        <dgm:presLayoutVars>
          <dgm:chMax val="1"/>
          <dgm:chPref val="1"/>
          <dgm:bulletEnabled val="1"/>
        </dgm:presLayoutVars>
      </dgm:prSet>
      <dgm:spPr/>
    </dgm:pt>
    <dgm:pt modelId="{35658C9F-873A-4484-A165-A84C91D8D91F}" type="pres">
      <dgm:prSet presAssocID="{DF31CBB8-05F4-48C6-91A7-F07CCB5ACF86}" presName="Childtext1" presStyleLbl="revTx" presStyleIdx="6" presStyleCnt="7">
        <dgm:presLayoutVars>
          <dgm:chMax val="0"/>
          <dgm:chPref val="0"/>
          <dgm:bulletEnabled val="1"/>
        </dgm:presLayoutVars>
      </dgm:prSet>
      <dgm:spPr/>
    </dgm:pt>
    <dgm:pt modelId="{16E9DE2A-6A3D-459D-8732-C0295969A17D}" type="pres">
      <dgm:prSet presAssocID="{DF31CBB8-05F4-48C6-91A7-F07CCB5ACF86}" presName="BalanceSpacing" presStyleCnt="0"/>
      <dgm:spPr/>
    </dgm:pt>
    <dgm:pt modelId="{CD41214C-4744-4487-B57B-84E4AA0B15BD}" type="pres">
      <dgm:prSet presAssocID="{DF31CBB8-05F4-48C6-91A7-F07CCB5ACF86}" presName="BalanceSpacing1" presStyleCnt="0"/>
      <dgm:spPr/>
    </dgm:pt>
    <dgm:pt modelId="{2CEB5FE9-1970-4B3E-9F6F-305ECDB5DE44}" type="pres">
      <dgm:prSet presAssocID="{F1068E3A-6B00-4FD6-97C4-1D323007F86D}" presName="Accent1Text" presStyleLbl="node1" presStyleIdx="13" presStyleCnt="14" custLinFactX="100000" custLinFactY="-78991" custLinFactNeighborX="167678" custLinFactNeighborY="-100000"/>
      <dgm:spPr/>
    </dgm:pt>
  </dgm:ptLst>
  <dgm:cxnLst>
    <dgm:cxn modelId="{F6EC9121-4CF3-4335-BF52-5C1E59FB18D7}" type="presOf" srcId="{DF31CBB8-05F4-48C6-91A7-F07CCB5ACF86}" destId="{C9A1951D-C663-478C-8BF3-5B7F18E10EE5}" srcOrd="0" destOrd="0" presId="urn:microsoft.com/office/officeart/2008/layout/AlternatingHexagons"/>
    <dgm:cxn modelId="{CC2B2B2E-4482-46D1-9E3D-3EEF541CF402}" type="presOf" srcId="{5909CD74-9813-4865-8C1B-9E4124797696}" destId="{E37BAC68-110F-4211-8334-8F64F878FD48}" srcOrd="0" destOrd="0" presId="urn:microsoft.com/office/officeart/2008/layout/AlternatingHexagons"/>
    <dgm:cxn modelId="{004D7C34-F81A-40DE-A2EA-58537AD0C0FD}" type="presOf" srcId="{020A5176-8398-4575-834E-DAA377ECE11F}" destId="{133D35E4-2D6F-4832-AA46-16CB34F10F84}" srcOrd="0" destOrd="0" presId="urn:microsoft.com/office/officeart/2008/layout/AlternatingHexagons"/>
    <dgm:cxn modelId="{E0B3233F-ECF6-4C8B-A025-C1A73E4B2229}" type="presOf" srcId="{A3BCEA8F-4036-4EE5-8149-B40D0B9DE72F}" destId="{4E3B8A41-785B-4B7D-9BB7-67B8CBF0C713}" srcOrd="0" destOrd="0" presId="urn:microsoft.com/office/officeart/2008/layout/AlternatingHexagons"/>
    <dgm:cxn modelId="{2D94765F-1B95-443A-9756-73CBFAC0017E}" srcId="{A3BCEA8F-4036-4EE5-8149-B40D0B9DE72F}" destId="{5C0BEB53-3177-4286-AD97-21BABA165554}" srcOrd="2" destOrd="0" parTransId="{C7FEE6A6-3AD0-440C-AE9C-EF4500C4A3B9}" sibTransId="{3A163A3E-F1B6-4A97-9635-6C7D69FF249B}"/>
    <dgm:cxn modelId="{01D6E163-C070-4A0F-9D9F-3F2538DDE1BD}" type="presOf" srcId="{351266DF-B114-44B5-9225-BD5C67E5B3D6}" destId="{DF69CB4A-0916-4547-9B34-EDFDFC2C18DD}" srcOrd="0" destOrd="0" presId="urn:microsoft.com/office/officeart/2008/layout/AlternatingHexagons"/>
    <dgm:cxn modelId="{A4114165-9BB7-4A5D-9E6F-E771C498F9AC}" srcId="{A3BCEA8F-4036-4EE5-8149-B40D0B9DE72F}" destId="{018EEF99-0A9C-4549-8B9E-E980F328B61C}" srcOrd="1" destOrd="0" parTransId="{88ED2B4A-23AC-46D4-B3B0-1F27D82C7D1B}" sibTransId="{351266DF-B114-44B5-9225-BD5C67E5B3D6}"/>
    <dgm:cxn modelId="{F6529A67-5B47-4442-B697-3028979A291B}" type="presOf" srcId="{3A163A3E-F1B6-4A97-9635-6C7D69FF249B}" destId="{66580BD0-A3C3-496A-A275-FB4800FCB9E2}" srcOrd="0" destOrd="0" presId="urn:microsoft.com/office/officeart/2008/layout/AlternatingHexagons"/>
    <dgm:cxn modelId="{2F40A748-FDE3-4C3F-BE56-10DDAF6AB7DA}" type="presOf" srcId="{5C0BEB53-3177-4286-AD97-21BABA165554}" destId="{1B9B22AA-4D20-4821-9FE3-A88CB4D37DE5}" srcOrd="0" destOrd="0" presId="urn:microsoft.com/office/officeart/2008/layout/AlternatingHexagons"/>
    <dgm:cxn modelId="{C3E58F6B-E21F-4438-AB71-04FE091F2F8F}" type="presOf" srcId="{018EEF99-0A9C-4549-8B9E-E980F328B61C}" destId="{D0EA5EFE-BDE2-47C0-9867-EBA79893F8B4}" srcOrd="0" destOrd="0" presId="urn:microsoft.com/office/officeart/2008/layout/AlternatingHexagons"/>
    <dgm:cxn modelId="{C2ABCE51-11CD-4DF5-B1FF-258BAB3D40C0}" type="presOf" srcId="{95FB51EF-C777-45B9-BEA0-A86B366B9C06}" destId="{209CD113-4F9C-4850-9271-317F42320E41}" srcOrd="0" destOrd="0" presId="urn:microsoft.com/office/officeart/2008/layout/AlternatingHexagons"/>
    <dgm:cxn modelId="{874BF156-C8A7-43FA-8903-803A88C17528}" type="presOf" srcId="{472992B6-F955-4AE7-87ED-A00CC70B6E37}" destId="{423FFF62-90A4-4E04-B3D9-AB154336A4ED}" srcOrd="0" destOrd="0" presId="urn:microsoft.com/office/officeart/2008/layout/AlternatingHexagons"/>
    <dgm:cxn modelId="{8F8F889C-B02A-4FF2-AD77-8CF7BC97C044}" type="presOf" srcId="{45D92D90-083F-4162-90A5-42FE84C870F7}" destId="{76D7D0A5-3971-4556-81CC-A1BD694E217A}" srcOrd="0" destOrd="0" presId="urn:microsoft.com/office/officeart/2008/layout/AlternatingHexagons"/>
    <dgm:cxn modelId="{10749BC7-AEC0-4BDF-9D46-754E5EC42C1B}" srcId="{A3BCEA8F-4036-4EE5-8149-B40D0B9DE72F}" destId="{95FB51EF-C777-45B9-BEA0-A86B366B9C06}" srcOrd="4" destOrd="0" parTransId="{906990E2-95E2-4525-B5D4-FE2C47ECBF80}" sibTransId="{472992B6-F955-4AE7-87ED-A00CC70B6E37}"/>
    <dgm:cxn modelId="{2DB7BFCF-0A90-400F-8E48-546A79F61A0B}" srcId="{A3BCEA8F-4036-4EE5-8149-B40D0B9DE72F}" destId="{020A5176-8398-4575-834E-DAA377ECE11F}" srcOrd="0" destOrd="0" parTransId="{CAF94BA0-C4A3-47BA-A525-9B8167160741}" sibTransId="{F3EF3F23-7CF5-4A12-8A90-269B9250E185}"/>
    <dgm:cxn modelId="{EB77FCCF-AB8E-4D5F-8320-8F5E5E8E2898}" type="presOf" srcId="{F3EF3F23-7CF5-4A12-8A90-269B9250E185}" destId="{8396F4D7-61D7-4D1E-A608-C357B26AFEA1}" srcOrd="0" destOrd="0" presId="urn:microsoft.com/office/officeart/2008/layout/AlternatingHexagons"/>
    <dgm:cxn modelId="{D8292BE8-1264-4DFB-982A-906A4F545861}" srcId="{A3BCEA8F-4036-4EE5-8149-B40D0B9DE72F}" destId="{5909CD74-9813-4865-8C1B-9E4124797696}" srcOrd="3" destOrd="0" parTransId="{8CB15A97-17CD-477E-A5D4-242E70EE6B37}" sibTransId="{F57C6CBA-036F-4953-9A1A-915B63A95508}"/>
    <dgm:cxn modelId="{E94154F3-F650-4CF8-9A1A-6B18D8CB4BAB}" srcId="{A3BCEA8F-4036-4EE5-8149-B40D0B9DE72F}" destId="{45D92D90-083F-4162-90A5-42FE84C870F7}" srcOrd="5" destOrd="0" parTransId="{74A5DDDE-6CAD-462D-9A24-D07454D6A8B9}" sibTransId="{183C4283-66E0-4CE7-9210-1195FA8B0015}"/>
    <dgm:cxn modelId="{AF560FF6-EC85-442F-A64B-87D30713B78A}" type="presOf" srcId="{183C4283-66E0-4CE7-9210-1195FA8B0015}" destId="{F362DFF5-8A15-425D-9F40-2C1B3EDD84E2}" srcOrd="0" destOrd="0" presId="urn:microsoft.com/office/officeart/2008/layout/AlternatingHexagons"/>
    <dgm:cxn modelId="{077220F7-4B3F-4533-880C-16878F49528F}" type="presOf" srcId="{F57C6CBA-036F-4953-9A1A-915B63A95508}" destId="{0ACB9B10-6A2B-45B8-9085-A74A5F4EE9A4}" srcOrd="0" destOrd="0" presId="urn:microsoft.com/office/officeart/2008/layout/AlternatingHexagons"/>
    <dgm:cxn modelId="{AECB0FF9-ACC2-4229-9D17-0B86522071FD}" srcId="{A3BCEA8F-4036-4EE5-8149-B40D0B9DE72F}" destId="{DF31CBB8-05F4-48C6-91A7-F07CCB5ACF86}" srcOrd="6" destOrd="0" parTransId="{C2314904-FD0E-4BF5-9A50-EACB31BDA7AE}" sibTransId="{F1068E3A-6B00-4FD6-97C4-1D323007F86D}"/>
    <dgm:cxn modelId="{282FBDFC-B9E9-48B3-8601-FC6BFCAA2466}" type="presOf" srcId="{F1068E3A-6B00-4FD6-97C4-1D323007F86D}" destId="{2CEB5FE9-1970-4B3E-9F6F-305ECDB5DE44}" srcOrd="0" destOrd="0" presId="urn:microsoft.com/office/officeart/2008/layout/AlternatingHexagons"/>
    <dgm:cxn modelId="{F1F96057-D3F0-4A18-9DD0-7B8F9468896C}" type="presParOf" srcId="{4E3B8A41-785B-4B7D-9BB7-67B8CBF0C713}" destId="{4FD8B5AB-C98B-44C6-AC69-2BAF4D6FC303}" srcOrd="0" destOrd="0" presId="urn:microsoft.com/office/officeart/2008/layout/AlternatingHexagons"/>
    <dgm:cxn modelId="{BA3B079D-7344-49BC-A1AE-31411108CE4F}" type="presParOf" srcId="{4FD8B5AB-C98B-44C6-AC69-2BAF4D6FC303}" destId="{133D35E4-2D6F-4832-AA46-16CB34F10F84}" srcOrd="0" destOrd="0" presId="urn:microsoft.com/office/officeart/2008/layout/AlternatingHexagons"/>
    <dgm:cxn modelId="{9E6D7871-D3DA-4030-A03B-8795FBD44A9F}" type="presParOf" srcId="{4FD8B5AB-C98B-44C6-AC69-2BAF4D6FC303}" destId="{690A609F-715B-45B0-BA07-B0F7F7F25CBA}" srcOrd="1" destOrd="0" presId="urn:microsoft.com/office/officeart/2008/layout/AlternatingHexagons"/>
    <dgm:cxn modelId="{AD178241-3B60-4C90-A021-B54F016427E5}" type="presParOf" srcId="{4FD8B5AB-C98B-44C6-AC69-2BAF4D6FC303}" destId="{630AA1B9-DC61-42E7-B2BE-4909157FF5E9}" srcOrd="2" destOrd="0" presId="urn:microsoft.com/office/officeart/2008/layout/AlternatingHexagons"/>
    <dgm:cxn modelId="{9838860E-C411-4030-9F50-7E713747C31D}" type="presParOf" srcId="{4FD8B5AB-C98B-44C6-AC69-2BAF4D6FC303}" destId="{6EC54FF2-48A7-4E27-B476-D84147C3962B}" srcOrd="3" destOrd="0" presId="urn:microsoft.com/office/officeart/2008/layout/AlternatingHexagons"/>
    <dgm:cxn modelId="{EB5D40E9-5579-4436-A237-8FB419FB48EE}" type="presParOf" srcId="{4FD8B5AB-C98B-44C6-AC69-2BAF4D6FC303}" destId="{8396F4D7-61D7-4D1E-A608-C357B26AFEA1}" srcOrd="4" destOrd="0" presId="urn:microsoft.com/office/officeart/2008/layout/AlternatingHexagons"/>
    <dgm:cxn modelId="{F3D0F2C6-1B5E-43B2-96AD-0EE71FD00735}" type="presParOf" srcId="{4E3B8A41-785B-4B7D-9BB7-67B8CBF0C713}" destId="{AA1EA9CB-504D-4707-BC49-605651738CC3}" srcOrd="1" destOrd="0" presId="urn:microsoft.com/office/officeart/2008/layout/AlternatingHexagons"/>
    <dgm:cxn modelId="{B6AF23A2-04CE-4501-9F16-1E0D68664C7D}" type="presParOf" srcId="{4E3B8A41-785B-4B7D-9BB7-67B8CBF0C713}" destId="{AAF55B72-213D-473F-A477-29E3109793ED}" srcOrd="2" destOrd="0" presId="urn:microsoft.com/office/officeart/2008/layout/AlternatingHexagons"/>
    <dgm:cxn modelId="{BA0E0EC6-58FE-4193-A80F-E6CE7BD681FC}" type="presParOf" srcId="{AAF55B72-213D-473F-A477-29E3109793ED}" destId="{D0EA5EFE-BDE2-47C0-9867-EBA79893F8B4}" srcOrd="0" destOrd="0" presId="urn:microsoft.com/office/officeart/2008/layout/AlternatingHexagons"/>
    <dgm:cxn modelId="{B802249F-1568-4A65-A39B-B5C1E2286EDD}" type="presParOf" srcId="{AAF55B72-213D-473F-A477-29E3109793ED}" destId="{CF38A22F-3063-425B-A0FD-C4708BAC9660}" srcOrd="1" destOrd="0" presId="urn:microsoft.com/office/officeart/2008/layout/AlternatingHexagons"/>
    <dgm:cxn modelId="{343704D6-AF0C-4DBE-B669-2B851295072E}" type="presParOf" srcId="{AAF55B72-213D-473F-A477-29E3109793ED}" destId="{0D25B58A-3801-4A3B-B96B-9462B789421D}" srcOrd="2" destOrd="0" presId="urn:microsoft.com/office/officeart/2008/layout/AlternatingHexagons"/>
    <dgm:cxn modelId="{61B65BCC-4A6F-4FEE-B571-4FB1AABDBEC7}" type="presParOf" srcId="{AAF55B72-213D-473F-A477-29E3109793ED}" destId="{04B99629-B68A-4C2D-B19C-B6E5FCB86C52}" srcOrd="3" destOrd="0" presId="urn:microsoft.com/office/officeart/2008/layout/AlternatingHexagons"/>
    <dgm:cxn modelId="{69A6902A-675C-4696-AD2A-68B37E4D4A80}" type="presParOf" srcId="{AAF55B72-213D-473F-A477-29E3109793ED}" destId="{DF69CB4A-0916-4547-9B34-EDFDFC2C18DD}" srcOrd="4" destOrd="0" presId="urn:microsoft.com/office/officeart/2008/layout/AlternatingHexagons"/>
    <dgm:cxn modelId="{B3D8F967-F3FE-40D5-B9F6-95186680816A}" type="presParOf" srcId="{4E3B8A41-785B-4B7D-9BB7-67B8CBF0C713}" destId="{D72332E4-6467-46FB-8EFE-CEA0ECA8AD01}" srcOrd="3" destOrd="0" presId="urn:microsoft.com/office/officeart/2008/layout/AlternatingHexagons"/>
    <dgm:cxn modelId="{634FBE09-1B04-4F83-A1B7-3657F5D305E7}" type="presParOf" srcId="{4E3B8A41-785B-4B7D-9BB7-67B8CBF0C713}" destId="{19CCE8AC-6D99-448F-9895-53D4A9806AC6}" srcOrd="4" destOrd="0" presId="urn:microsoft.com/office/officeart/2008/layout/AlternatingHexagons"/>
    <dgm:cxn modelId="{33BAE734-D05E-45E6-8883-7815A514DB0A}" type="presParOf" srcId="{19CCE8AC-6D99-448F-9895-53D4A9806AC6}" destId="{1B9B22AA-4D20-4821-9FE3-A88CB4D37DE5}" srcOrd="0" destOrd="0" presId="urn:microsoft.com/office/officeart/2008/layout/AlternatingHexagons"/>
    <dgm:cxn modelId="{A5CFC4AE-BB56-43B4-90CC-8283DC9A992A}" type="presParOf" srcId="{19CCE8AC-6D99-448F-9895-53D4A9806AC6}" destId="{F017CBAB-BE34-4BEB-8CE1-9F06F0A757B8}" srcOrd="1" destOrd="0" presId="urn:microsoft.com/office/officeart/2008/layout/AlternatingHexagons"/>
    <dgm:cxn modelId="{99A29F10-4C8E-474D-BC11-BA6C518643EF}" type="presParOf" srcId="{19CCE8AC-6D99-448F-9895-53D4A9806AC6}" destId="{227775CD-5068-4CFA-AAF3-7AFCF21016DB}" srcOrd="2" destOrd="0" presId="urn:microsoft.com/office/officeart/2008/layout/AlternatingHexagons"/>
    <dgm:cxn modelId="{34DB5C87-5E5E-4EC6-9F33-FE00317E5FF5}" type="presParOf" srcId="{19CCE8AC-6D99-448F-9895-53D4A9806AC6}" destId="{DA2A378B-4808-482B-88B8-7A428AA7D1CA}" srcOrd="3" destOrd="0" presId="urn:microsoft.com/office/officeart/2008/layout/AlternatingHexagons"/>
    <dgm:cxn modelId="{D1838152-BE94-481C-995F-9C78DD56DE76}" type="presParOf" srcId="{19CCE8AC-6D99-448F-9895-53D4A9806AC6}" destId="{66580BD0-A3C3-496A-A275-FB4800FCB9E2}" srcOrd="4" destOrd="0" presId="urn:microsoft.com/office/officeart/2008/layout/AlternatingHexagons"/>
    <dgm:cxn modelId="{1D9B5928-A092-4A8B-A92B-2AB5DF2D0513}" type="presParOf" srcId="{4E3B8A41-785B-4B7D-9BB7-67B8CBF0C713}" destId="{BED16502-AD2F-4218-9E8A-6F9B3F672F53}" srcOrd="5" destOrd="0" presId="urn:microsoft.com/office/officeart/2008/layout/AlternatingHexagons"/>
    <dgm:cxn modelId="{CA7AEC85-6906-4D7C-9793-E334A3BA361A}" type="presParOf" srcId="{4E3B8A41-785B-4B7D-9BB7-67B8CBF0C713}" destId="{945FD916-FAC3-4CCA-B931-6A042D3C9EE2}" srcOrd="6" destOrd="0" presId="urn:microsoft.com/office/officeart/2008/layout/AlternatingHexagons"/>
    <dgm:cxn modelId="{0E7BFCF0-748F-485B-99FB-16721545ADFF}" type="presParOf" srcId="{945FD916-FAC3-4CCA-B931-6A042D3C9EE2}" destId="{E37BAC68-110F-4211-8334-8F64F878FD48}" srcOrd="0" destOrd="0" presId="urn:microsoft.com/office/officeart/2008/layout/AlternatingHexagons"/>
    <dgm:cxn modelId="{0C402CF6-1FE5-4D51-B4F3-C7FCF24D1D6C}" type="presParOf" srcId="{945FD916-FAC3-4CCA-B931-6A042D3C9EE2}" destId="{A76D6BC3-6D70-4888-A2F0-DE98E8D01CEB}" srcOrd="1" destOrd="0" presId="urn:microsoft.com/office/officeart/2008/layout/AlternatingHexagons"/>
    <dgm:cxn modelId="{C6156EA8-CBC6-4CB2-A48F-CAA7C636E633}" type="presParOf" srcId="{945FD916-FAC3-4CCA-B931-6A042D3C9EE2}" destId="{D4FDC6BC-A6E0-410C-9F83-B5E7CAC59C29}" srcOrd="2" destOrd="0" presId="urn:microsoft.com/office/officeart/2008/layout/AlternatingHexagons"/>
    <dgm:cxn modelId="{E225D7D4-3B17-4FE8-BE5A-F3D60C8849B8}" type="presParOf" srcId="{945FD916-FAC3-4CCA-B931-6A042D3C9EE2}" destId="{ED21E2E2-8709-4561-9244-10C8027D3E16}" srcOrd="3" destOrd="0" presId="urn:microsoft.com/office/officeart/2008/layout/AlternatingHexagons"/>
    <dgm:cxn modelId="{9CA03C85-7316-4381-B861-C993F1916AE9}" type="presParOf" srcId="{945FD916-FAC3-4CCA-B931-6A042D3C9EE2}" destId="{0ACB9B10-6A2B-45B8-9085-A74A5F4EE9A4}" srcOrd="4" destOrd="0" presId="urn:microsoft.com/office/officeart/2008/layout/AlternatingHexagons"/>
    <dgm:cxn modelId="{D6379288-4272-42A4-9D9E-DA4C68140FCB}" type="presParOf" srcId="{4E3B8A41-785B-4B7D-9BB7-67B8CBF0C713}" destId="{432C7677-EB9C-4568-B4B0-81216D402CF7}" srcOrd="7" destOrd="0" presId="urn:microsoft.com/office/officeart/2008/layout/AlternatingHexagons"/>
    <dgm:cxn modelId="{78980CA9-FA69-4955-9204-06EB5F0A8CDA}" type="presParOf" srcId="{4E3B8A41-785B-4B7D-9BB7-67B8CBF0C713}" destId="{2F955449-E242-4422-81AF-688A40674CA1}" srcOrd="8" destOrd="0" presId="urn:microsoft.com/office/officeart/2008/layout/AlternatingHexagons"/>
    <dgm:cxn modelId="{983E0FB9-0182-4257-BB14-DD91D06ADFA8}" type="presParOf" srcId="{2F955449-E242-4422-81AF-688A40674CA1}" destId="{209CD113-4F9C-4850-9271-317F42320E41}" srcOrd="0" destOrd="0" presId="urn:microsoft.com/office/officeart/2008/layout/AlternatingHexagons"/>
    <dgm:cxn modelId="{1C4896C2-7990-4CAC-A613-D0BC78CD2156}" type="presParOf" srcId="{2F955449-E242-4422-81AF-688A40674CA1}" destId="{6A3AEE03-6194-46E9-BF6C-461D0373B775}" srcOrd="1" destOrd="0" presId="urn:microsoft.com/office/officeart/2008/layout/AlternatingHexagons"/>
    <dgm:cxn modelId="{BEBFA8DA-D240-4731-A5CA-33A8BEAF7CB8}" type="presParOf" srcId="{2F955449-E242-4422-81AF-688A40674CA1}" destId="{68EA0026-6C4A-4C0F-989C-85F3E50781B7}" srcOrd="2" destOrd="0" presId="urn:microsoft.com/office/officeart/2008/layout/AlternatingHexagons"/>
    <dgm:cxn modelId="{D8E0404E-4941-45EE-B175-E57F210912A8}" type="presParOf" srcId="{2F955449-E242-4422-81AF-688A40674CA1}" destId="{B0D980D6-F973-40C5-A05E-8662D866B792}" srcOrd="3" destOrd="0" presId="urn:microsoft.com/office/officeart/2008/layout/AlternatingHexagons"/>
    <dgm:cxn modelId="{91B0AE04-8289-468F-BE6D-EC106854E03F}" type="presParOf" srcId="{2F955449-E242-4422-81AF-688A40674CA1}" destId="{423FFF62-90A4-4E04-B3D9-AB154336A4ED}" srcOrd="4" destOrd="0" presId="urn:microsoft.com/office/officeart/2008/layout/AlternatingHexagons"/>
    <dgm:cxn modelId="{8F1A5D20-3728-43E0-B867-3BDC21A160C5}" type="presParOf" srcId="{4E3B8A41-785B-4B7D-9BB7-67B8CBF0C713}" destId="{743BD98D-33BF-43FD-B61E-158C2487D1E6}" srcOrd="9" destOrd="0" presId="urn:microsoft.com/office/officeart/2008/layout/AlternatingHexagons"/>
    <dgm:cxn modelId="{85E5AA9D-06E4-4C22-BD08-BB847B2D2998}" type="presParOf" srcId="{4E3B8A41-785B-4B7D-9BB7-67B8CBF0C713}" destId="{38ACB066-2FCD-4B54-9606-BE10F4C66A28}" srcOrd="10" destOrd="0" presId="urn:microsoft.com/office/officeart/2008/layout/AlternatingHexagons"/>
    <dgm:cxn modelId="{52C1AB8E-E1BF-486A-8B6C-0CAC9D565F6B}" type="presParOf" srcId="{38ACB066-2FCD-4B54-9606-BE10F4C66A28}" destId="{76D7D0A5-3971-4556-81CC-A1BD694E217A}" srcOrd="0" destOrd="0" presId="urn:microsoft.com/office/officeart/2008/layout/AlternatingHexagons"/>
    <dgm:cxn modelId="{1A01DE33-DD43-4D4A-8B96-241295C35274}" type="presParOf" srcId="{38ACB066-2FCD-4B54-9606-BE10F4C66A28}" destId="{6312DF80-5D7F-4C1B-8717-B3776EE95AE4}" srcOrd="1" destOrd="0" presId="urn:microsoft.com/office/officeart/2008/layout/AlternatingHexagons"/>
    <dgm:cxn modelId="{C297E49D-6957-47E0-A964-642ECEF88A3D}" type="presParOf" srcId="{38ACB066-2FCD-4B54-9606-BE10F4C66A28}" destId="{822670B1-3920-452C-87A2-49A1B6F6F312}" srcOrd="2" destOrd="0" presId="urn:microsoft.com/office/officeart/2008/layout/AlternatingHexagons"/>
    <dgm:cxn modelId="{5BC54B06-32C7-4C35-809A-E13544E07D3A}" type="presParOf" srcId="{38ACB066-2FCD-4B54-9606-BE10F4C66A28}" destId="{3B414DD3-24B4-40A6-B3C8-DBA921755935}" srcOrd="3" destOrd="0" presId="urn:microsoft.com/office/officeart/2008/layout/AlternatingHexagons"/>
    <dgm:cxn modelId="{653E6E5F-74EF-4B39-9628-01294A531A0B}" type="presParOf" srcId="{38ACB066-2FCD-4B54-9606-BE10F4C66A28}" destId="{F362DFF5-8A15-425D-9F40-2C1B3EDD84E2}" srcOrd="4" destOrd="0" presId="urn:microsoft.com/office/officeart/2008/layout/AlternatingHexagons"/>
    <dgm:cxn modelId="{CA8AC346-E8CD-4E7A-8EA7-24479A1F4B79}" type="presParOf" srcId="{4E3B8A41-785B-4B7D-9BB7-67B8CBF0C713}" destId="{89F6FB75-AF49-4D25-9905-49A6AB3DB5CA}" srcOrd="11" destOrd="0" presId="urn:microsoft.com/office/officeart/2008/layout/AlternatingHexagons"/>
    <dgm:cxn modelId="{8F92DBA2-54BB-4A3D-A115-68D0A74CCB27}" type="presParOf" srcId="{4E3B8A41-785B-4B7D-9BB7-67B8CBF0C713}" destId="{6A1BDEB4-AAEC-475A-9CB3-74BECC8DBCA7}" srcOrd="12" destOrd="0" presId="urn:microsoft.com/office/officeart/2008/layout/AlternatingHexagons"/>
    <dgm:cxn modelId="{EFE5E2B9-F506-4B62-B12B-37F495D9B71C}" type="presParOf" srcId="{6A1BDEB4-AAEC-475A-9CB3-74BECC8DBCA7}" destId="{C9A1951D-C663-478C-8BF3-5B7F18E10EE5}" srcOrd="0" destOrd="0" presId="urn:microsoft.com/office/officeart/2008/layout/AlternatingHexagons"/>
    <dgm:cxn modelId="{ED8F9DA4-00F0-447F-8B0E-92703445F0F9}" type="presParOf" srcId="{6A1BDEB4-AAEC-475A-9CB3-74BECC8DBCA7}" destId="{35658C9F-873A-4484-A165-A84C91D8D91F}" srcOrd="1" destOrd="0" presId="urn:microsoft.com/office/officeart/2008/layout/AlternatingHexagons"/>
    <dgm:cxn modelId="{11BCDC10-A471-4D4C-932B-9D907B02B51F}" type="presParOf" srcId="{6A1BDEB4-AAEC-475A-9CB3-74BECC8DBCA7}" destId="{16E9DE2A-6A3D-459D-8732-C0295969A17D}" srcOrd="2" destOrd="0" presId="urn:microsoft.com/office/officeart/2008/layout/AlternatingHexagons"/>
    <dgm:cxn modelId="{82578C02-CAAC-4FD6-940F-BF83ADE8844A}" type="presParOf" srcId="{6A1BDEB4-AAEC-475A-9CB3-74BECC8DBCA7}" destId="{CD41214C-4744-4487-B57B-84E4AA0B15BD}" srcOrd="3" destOrd="0" presId="urn:microsoft.com/office/officeart/2008/layout/AlternatingHexagons"/>
    <dgm:cxn modelId="{FC286385-5F5C-4D19-99D1-995CE3C5F801}" type="presParOf" srcId="{6A1BDEB4-AAEC-475A-9CB3-74BECC8DBCA7}" destId="{2CEB5FE9-1970-4B3E-9F6F-305ECDB5DE44}"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3D35E4-2D6F-4832-AA46-16CB34F10F84}">
      <dsp:nvSpPr>
        <dsp:cNvPr id="0" name=""/>
        <dsp:cNvSpPr/>
      </dsp:nvSpPr>
      <dsp:spPr>
        <a:xfrm rot="5400000">
          <a:off x="2882097" y="694472"/>
          <a:ext cx="872931" cy="759450"/>
        </a:xfrm>
        <a:prstGeom prst="hexagon">
          <a:avLst>
            <a:gd name="adj" fmla="val 25000"/>
            <a:gd name="vf" fmla="val 115470"/>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ISA 220</a:t>
          </a:r>
          <a:endParaRPr lang="cs-CZ" sz="1000" kern="1200" dirty="0"/>
        </a:p>
      </dsp:txBody>
      <dsp:txXfrm rot="-5400000">
        <a:off x="3057185" y="773764"/>
        <a:ext cx="522754" cy="600867"/>
      </dsp:txXfrm>
    </dsp:sp>
    <dsp:sp modelId="{690A609F-715B-45B0-BA07-B0F7F7F25CBA}">
      <dsp:nvSpPr>
        <dsp:cNvPr id="0" name=""/>
        <dsp:cNvSpPr/>
      </dsp:nvSpPr>
      <dsp:spPr>
        <a:xfrm>
          <a:off x="3721333" y="178404"/>
          <a:ext cx="974191" cy="523759"/>
        </a:xfrm>
        <a:prstGeom prst="rect">
          <a:avLst/>
        </a:prstGeom>
        <a:noFill/>
        <a:ln>
          <a:noFill/>
        </a:ln>
        <a:effectLst/>
      </dsp:spPr>
      <dsp:style>
        <a:lnRef idx="0">
          <a:scrgbClr r="0" g="0" b="0"/>
        </a:lnRef>
        <a:fillRef idx="0">
          <a:scrgbClr r="0" g="0" b="0"/>
        </a:fillRef>
        <a:effectRef idx="0">
          <a:scrgbClr r="0" g="0" b="0"/>
        </a:effectRef>
        <a:fontRef idx="minor"/>
      </dsp:style>
    </dsp:sp>
    <dsp:sp modelId="{8396F4D7-61D7-4D1E-A608-C357B26AFEA1}">
      <dsp:nvSpPr>
        <dsp:cNvPr id="0" name=""/>
        <dsp:cNvSpPr/>
      </dsp:nvSpPr>
      <dsp:spPr>
        <a:xfrm rot="5400000">
          <a:off x="2061890" y="720922"/>
          <a:ext cx="872931" cy="759450"/>
        </a:xfrm>
        <a:prstGeom prst="hexagon">
          <a:avLst>
            <a:gd name="adj" fmla="val 25000"/>
            <a:gd name="vf" fmla="val 115470"/>
          </a:avLst>
        </a:prstGeom>
        <a:solidFill>
          <a:schemeClr val="accent1">
            <a:shade val="50000"/>
            <a:hueOff val="47751"/>
            <a:satOff val="1279"/>
            <a:lumOff val="56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en-GB" sz="1000" kern="1200" dirty="0"/>
            <a:t>ISA 200</a:t>
          </a:r>
          <a:endParaRPr lang="cs-CZ" sz="1000" kern="1200" dirty="0"/>
        </a:p>
      </dsp:txBody>
      <dsp:txXfrm rot="-5400000">
        <a:off x="2236978" y="800214"/>
        <a:ext cx="522754" cy="600867"/>
      </dsp:txXfrm>
    </dsp:sp>
    <dsp:sp modelId="{D0EA5EFE-BDE2-47C0-9867-EBA79893F8B4}">
      <dsp:nvSpPr>
        <dsp:cNvPr id="0" name=""/>
        <dsp:cNvSpPr/>
      </dsp:nvSpPr>
      <dsp:spPr>
        <a:xfrm rot="5400000">
          <a:off x="2470422" y="1461867"/>
          <a:ext cx="872931" cy="759450"/>
        </a:xfrm>
        <a:prstGeom prst="hexagon">
          <a:avLst>
            <a:gd name="adj" fmla="val 25000"/>
            <a:gd name="vf" fmla="val 115470"/>
          </a:avLst>
        </a:prstGeom>
        <a:solidFill>
          <a:schemeClr val="accent1">
            <a:shade val="50000"/>
            <a:hueOff val="95502"/>
            <a:satOff val="2559"/>
            <a:lumOff val="112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ISA 230</a:t>
          </a:r>
          <a:endParaRPr lang="cs-CZ" sz="1000" kern="1200" dirty="0"/>
        </a:p>
      </dsp:txBody>
      <dsp:txXfrm rot="-5400000">
        <a:off x="2645510" y="1541159"/>
        <a:ext cx="522754" cy="600867"/>
      </dsp:txXfrm>
    </dsp:sp>
    <dsp:sp modelId="{CF38A22F-3063-425B-A0FD-C4708BAC9660}">
      <dsp:nvSpPr>
        <dsp:cNvPr id="0" name=""/>
        <dsp:cNvSpPr/>
      </dsp:nvSpPr>
      <dsp:spPr>
        <a:xfrm>
          <a:off x="1552971" y="919348"/>
          <a:ext cx="942766" cy="523759"/>
        </a:xfrm>
        <a:prstGeom prst="rect">
          <a:avLst/>
        </a:prstGeom>
        <a:noFill/>
        <a:ln>
          <a:noFill/>
        </a:ln>
        <a:effectLst/>
      </dsp:spPr>
      <dsp:style>
        <a:lnRef idx="0">
          <a:scrgbClr r="0" g="0" b="0"/>
        </a:lnRef>
        <a:fillRef idx="0">
          <a:scrgbClr r="0" g="0" b="0"/>
        </a:fillRef>
        <a:effectRef idx="0">
          <a:scrgbClr r="0" g="0" b="0"/>
        </a:effectRef>
        <a:fontRef idx="minor"/>
      </dsp:style>
    </dsp:sp>
    <dsp:sp modelId="{DF69CB4A-0916-4547-9B34-EDFDFC2C18DD}">
      <dsp:nvSpPr>
        <dsp:cNvPr id="0" name=""/>
        <dsp:cNvSpPr/>
      </dsp:nvSpPr>
      <dsp:spPr>
        <a:xfrm rot="5400000">
          <a:off x="3290629" y="1461867"/>
          <a:ext cx="872931" cy="759450"/>
        </a:xfrm>
        <a:prstGeom prst="hexagon">
          <a:avLst>
            <a:gd name="adj" fmla="val 25000"/>
            <a:gd name="vf" fmla="val 115470"/>
          </a:avLst>
        </a:prstGeom>
        <a:solidFill>
          <a:schemeClr val="accent1">
            <a:shade val="50000"/>
            <a:hueOff val="143253"/>
            <a:satOff val="3838"/>
            <a:lumOff val="169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cs-CZ" sz="1000" kern="1200" dirty="0"/>
            <a:t>ISA 240</a:t>
          </a:r>
        </a:p>
      </dsp:txBody>
      <dsp:txXfrm rot="-5400000">
        <a:off x="3465717" y="1541159"/>
        <a:ext cx="522754" cy="600867"/>
      </dsp:txXfrm>
    </dsp:sp>
    <dsp:sp modelId="{1B9B22AA-4D20-4821-9FE3-A88CB4D37DE5}">
      <dsp:nvSpPr>
        <dsp:cNvPr id="0" name=""/>
        <dsp:cNvSpPr/>
      </dsp:nvSpPr>
      <dsp:spPr>
        <a:xfrm rot="5400000">
          <a:off x="2882097" y="2202811"/>
          <a:ext cx="872931" cy="759450"/>
        </a:xfrm>
        <a:prstGeom prst="hexagon">
          <a:avLst>
            <a:gd name="adj" fmla="val 25000"/>
            <a:gd name="vf" fmla="val 115470"/>
          </a:avLst>
        </a:prstGeom>
        <a:solidFill>
          <a:schemeClr val="accent1">
            <a:shade val="50000"/>
            <a:hueOff val="191005"/>
            <a:satOff val="5117"/>
            <a:lumOff val="225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cs-CZ" sz="1000" kern="1200" dirty="0"/>
            <a:t>ISA 300</a:t>
          </a:r>
        </a:p>
      </dsp:txBody>
      <dsp:txXfrm rot="-5400000">
        <a:off x="3057185" y="2282103"/>
        <a:ext cx="522754" cy="600867"/>
      </dsp:txXfrm>
    </dsp:sp>
    <dsp:sp modelId="{F017CBAB-BE34-4BEB-8CE1-9F06F0A757B8}">
      <dsp:nvSpPr>
        <dsp:cNvPr id="0" name=""/>
        <dsp:cNvSpPr/>
      </dsp:nvSpPr>
      <dsp:spPr>
        <a:xfrm>
          <a:off x="3721333" y="1660293"/>
          <a:ext cx="974191" cy="523759"/>
        </a:xfrm>
        <a:prstGeom prst="rect">
          <a:avLst/>
        </a:prstGeom>
        <a:noFill/>
        <a:ln>
          <a:noFill/>
        </a:ln>
        <a:effectLst/>
      </dsp:spPr>
      <dsp:style>
        <a:lnRef idx="0">
          <a:scrgbClr r="0" g="0" b="0"/>
        </a:lnRef>
        <a:fillRef idx="0">
          <a:scrgbClr r="0" g="0" b="0"/>
        </a:fillRef>
        <a:effectRef idx="0">
          <a:scrgbClr r="0" g="0" b="0"/>
        </a:effectRef>
        <a:fontRef idx="minor"/>
      </dsp:style>
    </dsp:sp>
    <dsp:sp modelId="{66580BD0-A3C3-496A-A275-FB4800FCB9E2}">
      <dsp:nvSpPr>
        <dsp:cNvPr id="0" name=""/>
        <dsp:cNvSpPr/>
      </dsp:nvSpPr>
      <dsp:spPr>
        <a:xfrm rot="5400000">
          <a:off x="4111587" y="1454377"/>
          <a:ext cx="872931" cy="759450"/>
        </a:xfrm>
        <a:prstGeom prst="hexagon">
          <a:avLst>
            <a:gd name="adj" fmla="val 25000"/>
            <a:gd name="vf" fmla="val 115470"/>
          </a:avLst>
        </a:prstGeom>
        <a:solidFill>
          <a:schemeClr val="accent1">
            <a:shade val="50000"/>
            <a:hueOff val="238756"/>
            <a:satOff val="6396"/>
            <a:lumOff val="281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cs-CZ" sz="1000" kern="1200" dirty="0"/>
            <a:t>ISA 265</a:t>
          </a:r>
        </a:p>
      </dsp:txBody>
      <dsp:txXfrm rot="-5400000">
        <a:off x="4286675" y="1533669"/>
        <a:ext cx="522754" cy="600867"/>
      </dsp:txXfrm>
    </dsp:sp>
    <dsp:sp modelId="{E37BAC68-110F-4211-8334-8F64F878FD48}">
      <dsp:nvSpPr>
        <dsp:cNvPr id="0" name=""/>
        <dsp:cNvSpPr/>
      </dsp:nvSpPr>
      <dsp:spPr>
        <a:xfrm rot="5400000">
          <a:off x="2470422" y="2943756"/>
          <a:ext cx="872931" cy="759450"/>
        </a:xfrm>
        <a:prstGeom prst="hexagon">
          <a:avLst>
            <a:gd name="adj" fmla="val 25000"/>
            <a:gd name="vf" fmla="val 115470"/>
          </a:avLst>
        </a:prstGeom>
        <a:solidFill>
          <a:schemeClr val="accent1">
            <a:shade val="50000"/>
            <a:hueOff val="286507"/>
            <a:satOff val="7676"/>
            <a:lumOff val="338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cs-CZ" sz="1000" kern="1200" dirty="0"/>
            <a:t>ISA 330</a:t>
          </a:r>
        </a:p>
      </dsp:txBody>
      <dsp:txXfrm rot="-5400000">
        <a:off x="2645510" y="3023048"/>
        <a:ext cx="522754" cy="600867"/>
      </dsp:txXfrm>
    </dsp:sp>
    <dsp:sp modelId="{A76D6BC3-6D70-4888-A2F0-DE98E8D01CEB}">
      <dsp:nvSpPr>
        <dsp:cNvPr id="0" name=""/>
        <dsp:cNvSpPr/>
      </dsp:nvSpPr>
      <dsp:spPr>
        <a:xfrm>
          <a:off x="1552971" y="2401237"/>
          <a:ext cx="942766" cy="523759"/>
        </a:xfrm>
        <a:prstGeom prst="rect">
          <a:avLst/>
        </a:prstGeom>
        <a:noFill/>
        <a:ln>
          <a:noFill/>
        </a:ln>
        <a:effectLst/>
      </dsp:spPr>
      <dsp:style>
        <a:lnRef idx="0">
          <a:scrgbClr r="0" g="0" b="0"/>
        </a:lnRef>
        <a:fillRef idx="0">
          <a:scrgbClr r="0" g="0" b="0"/>
        </a:fillRef>
        <a:effectRef idx="0">
          <a:scrgbClr r="0" g="0" b="0"/>
        </a:effectRef>
        <a:fontRef idx="minor"/>
      </dsp:style>
    </dsp:sp>
    <dsp:sp modelId="{0ACB9B10-6A2B-45B8-9085-A74A5F4EE9A4}">
      <dsp:nvSpPr>
        <dsp:cNvPr id="0" name=""/>
        <dsp:cNvSpPr/>
      </dsp:nvSpPr>
      <dsp:spPr>
        <a:xfrm rot="5400000">
          <a:off x="3290629" y="2943756"/>
          <a:ext cx="872931" cy="759450"/>
        </a:xfrm>
        <a:prstGeom prst="hexagon">
          <a:avLst>
            <a:gd name="adj" fmla="val 25000"/>
            <a:gd name="vf" fmla="val 115470"/>
          </a:avLst>
        </a:prstGeom>
        <a:solidFill>
          <a:schemeClr val="accent1">
            <a:shade val="50000"/>
            <a:hueOff val="334258"/>
            <a:satOff val="8955"/>
            <a:lumOff val="394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cs-CZ" sz="1000" kern="1200" dirty="0"/>
            <a:t>ISA 402</a:t>
          </a:r>
        </a:p>
      </dsp:txBody>
      <dsp:txXfrm rot="-5400000">
        <a:off x="3465717" y="3023048"/>
        <a:ext cx="522754" cy="600867"/>
      </dsp:txXfrm>
    </dsp:sp>
    <dsp:sp modelId="{209CD113-4F9C-4850-9271-317F42320E41}">
      <dsp:nvSpPr>
        <dsp:cNvPr id="0" name=""/>
        <dsp:cNvSpPr/>
      </dsp:nvSpPr>
      <dsp:spPr>
        <a:xfrm rot="5400000">
          <a:off x="2882097" y="3684700"/>
          <a:ext cx="872931" cy="759450"/>
        </a:xfrm>
        <a:prstGeom prst="hexagon">
          <a:avLst>
            <a:gd name="adj" fmla="val 25000"/>
            <a:gd name="vf" fmla="val 115470"/>
          </a:avLst>
        </a:prstGeom>
        <a:solidFill>
          <a:schemeClr val="accent1">
            <a:shade val="50000"/>
            <a:hueOff val="286507"/>
            <a:satOff val="7676"/>
            <a:lumOff val="338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cs-CZ" sz="1000" kern="1200" dirty="0"/>
            <a:t>ISA 600</a:t>
          </a:r>
        </a:p>
      </dsp:txBody>
      <dsp:txXfrm rot="-5400000">
        <a:off x="3057185" y="3763992"/>
        <a:ext cx="522754" cy="600867"/>
      </dsp:txXfrm>
    </dsp:sp>
    <dsp:sp modelId="{6A3AEE03-6194-46E9-BF6C-461D0373B775}">
      <dsp:nvSpPr>
        <dsp:cNvPr id="0" name=""/>
        <dsp:cNvSpPr/>
      </dsp:nvSpPr>
      <dsp:spPr>
        <a:xfrm>
          <a:off x="3721333" y="3142182"/>
          <a:ext cx="974191" cy="523759"/>
        </a:xfrm>
        <a:prstGeom prst="rect">
          <a:avLst/>
        </a:prstGeom>
        <a:noFill/>
        <a:ln>
          <a:noFill/>
        </a:ln>
        <a:effectLst/>
      </dsp:spPr>
      <dsp:style>
        <a:lnRef idx="0">
          <a:scrgbClr r="0" g="0" b="0"/>
        </a:lnRef>
        <a:fillRef idx="0">
          <a:scrgbClr r="0" g="0" b="0"/>
        </a:fillRef>
        <a:effectRef idx="0">
          <a:scrgbClr r="0" g="0" b="0"/>
        </a:effectRef>
        <a:fontRef idx="minor"/>
      </dsp:style>
    </dsp:sp>
    <dsp:sp modelId="{423FFF62-90A4-4E04-B3D9-AB154336A4ED}">
      <dsp:nvSpPr>
        <dsp:cNvPr id="0" name=""/>
        <dsp:cNvSpPr/>
      </dsp:nvSpPr>
      <dsp:spPr>
        <a:xfrm rot="5400000">
          <a:off x="2061890" y="3684700"/>
          <a:ext cx="872931" cy="759450"/>
        </a:xfrm>
        <a:prstGeom prst="hexagon">
          <a:avLst>
            <a:gd name="adj" fmla="val 25000"/>
            <a:gd name="vf" fmla="val 115470"/>
          </a:avLst>
        </a:prstGeom>
        <a:solidFill>
          <a:schemeClr val="accent1">
            <a:shade val="50000"/>
            <a:hueOff val="238756"/>
            <a:satOff val="6396"/>
            <a:lumOff val="281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cs-CZ" sz="1000" kern="1200" dirty="0"/>
            <a:t>ISA 500</a:t>
          </a:r>
        </a:p>
      </dsp:txBody>
      <dsp:txXfrm rot="-5400000">
        <a:off x="2236978" y="3763992"/>
        <a:ext cx="522754" cy="600867"/>
      </dsp:txXfrm>
    </dsp:sp>
    <dsp:sp modelId="{76D7D0A5-3971-4556-81CC-A1BD694E217A}">
      <dsp:nvSpPr>
        <dsp:cNvPr id="0" name=""/>
        <dsp:cNvSpPr/>
      </dsp:nvSpPr>
      <dsp:spPr>
        <a:xfrm rot="5400000">
          <a:off x="3674000" y="2192240"/>
          <a:ext cx="872931" cy="759450"/>
        </a:xfrm>
        <a:prstGeom prst="hexagon">
          <a:avLst>
            <a:gd name="adj" fmla="val 25000"/>
            <a:gd name="vf" fmla="val 115470"/>
          </a:avLst>
        </a:prstGeom>
        <a:solidFill>
          <a:schemeClr val="accent1">
            <a:shade val="50000"/>
            <a:hueOff val="191005"/>
            <a:satOff val="5117"/>
            <a:lumOff val="225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cs-CZ" sz="1000" kern="1200" dirty="0"/>
            <a:t>ISA R315</a:t>
          </a:r>
        </a:p>
      </dsp:txBody>
      <dsp:txXfrm rot="-5400000">
        <a:off x="3849088" y="2271532"/>
        <a:ext cx="522754" cy="600867"/>
      </dsp:txXfrm>
    </dsp:sp>
    <dsp:sp modelId="{6312DF80-5D7F-4C1B-8717-B3776EE95AE4}">
      <dsp:nvSpPr>
        <dsp:cNvPr id="0" name=""/>
        <dsp:cNvSpPr/>
      </dsp:nvSpPr>
      <dsp:spPr>
        <a:xfrm>
          <a:off x="1552971" y="3883127"/>
          <a:ext cx="942766" cy="523759"/>
        </a:xfrm>
        <a:prstGeom prst="rect">
          <a:avLst/>
        </a:prstGeom>
        <a:noFill/>
        <a:ln>
          <a:noFill/>
        </a:ln>
        <a:effectLst/>
      </dsp:spPr>
      <dsp:style>
        <a:lnRef idx="0">
          <a:scrgbClr r="0" g="0" b="0"/>
        </a:lnRef>
        <a:fillRef idx="0">
          <a:scrgbClr r="0" g="0" b="0"/>
        </a:fillRef>
        <a:effectRef idx="0">
          <a:scrgbClr r="0" g="0" b="0"/>
        </a:effectRef>
        <a:fontRef idx="minor"/>
      </dsp:style>
    </dsp:sp>
    <dsp:sp modelId="{F362DFF5-8A15-425D-9F40-2C1B3EDD84E2}">
      <dsp:nvSpPr>
        <dsp:cNvPr id="0" name=""/>
        <dsp:cNvSpPr/>
      </dsp:nvSpPr>
      <dsp:spPr>
        <a:xfrm rot="5400000">
          <a:off x="3687275" y="3666840"/>
          <a:ext cx="872931" cy="759450"/>
        </a:xfrm>
        <a:prstGeom prst="hexagon">
          <a:avLst>
            <a:gd name="adj" fmla="val 25000"/>
            <a:gd name="vf" fmla="val 115470"/>
          </a:avLst>
        </a:prstGeom>
        <a:solidFill>
          <a:schemeClr val="accent1">
            <a:shade val="50000"/>
            <a:hueOff val="143253"/>
            <a:satOff val="3838"/>
            <a:lumOff val="169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cs-CZ" sz="1000" kern="1200" dirty="0"/>
            <a:t>ISA 620</a:t>
          </a:r>
        </a:p>
      </dsp:txBody>
      <dsp:txXfrm rot="-5400000">
        <a:off x="3862363" y="3746132"/>
        <a:ext cx="522754" cy="600867"/>
      </dsp:txXfrm>
    </dsp:sp>
    <dsp:sp modelId="{C9A1951D-C663-478C-8BF3-5B7F18E10EE5}">
      <dsp:nvSpPr>
        <dsp:cNvPr id="0" name=""/>
        <dsp:cNvSpPr/>
      </dsp:nvSpPr>
      <dsp:spPr>
        <a:xfrm rot="5400000">
          <a:off x="4477498" y="3659612"/>
          <a:ext cx="872931" cy="759450"/>
        </a:xfrm>
        <a:prstGeom prst="hexagon">
          <a:avLst>
            <a:gd name="adj" fmla="val 25000"/>
            <a:gd name="vf" fmla="val 115470"/>
          </a:avLst>
        </a:prstGeom>
        <a:solidFill>
          <a:schemeClr val="accent1">
            <a:shade val="50000"/>
            <a:hueOff val="95502"/>
            <a:satOff val="2559"/>
            <a:lumOff val="112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cs-CZ" sz="1000" kern="1200" dirty="0"/>
            <a:t>ISA 701</a:t>
          </a:r>
        </a:p>
      </dsp:txBody>
      <dsp:txXfrm rot="-5400000">
        <a:off x="4652586" y="3738904"/>
        <a:ext cx="522754" cy="600867"/>
      </dsp:txXfrm>
    </dsp:sp>
    <dsp:sp modelId="{35658C9F-873A-4484-A165-A84C91D8D91F}">
      <dsp:nvSpPr>
        <dsp:cNvPr id="0" name=""/>
        <dsp:cNvSpPr/>
      </dsp:nvSpPr>
      <dsp:spPr>
        <a:xfrm>
          <a:off x="3721333" y="4624071"/>
          <a:ext cx="974191" cy="523759"/>
        </a:xfrm>
        <a:prstGeom prst="rect">
          <a:avLst/>
        </a:prstGeom>
        <a:noFill/>
        <a:ln>
          <a:noFill/>
        </a:ln>
        <a:effectLst/>
      </dsp:spPr>
      <dsp:style>
        <a:lnRef idx="0">
          <a:scrgbClr r="0" g="0" b="0"/>
        </a:lnRef>
        <a:fillRef idx="0">
          <a:scrgbClr r="0" g="0" b="0"/>
        </a:fillRef>
        <a:effectRef idx="0">
          <a:scrgbClr r="0" g="0" b="0"/>
        </a:effectRef>
        <a:fontRef idx="minor"/>
      </dsp:style>
    </dsp:sp>
    <dsp:sp modelId="{2CEB5FE9-1970-4B3E-9F6F-305ECDB5DE44}">
      <dsp:nvSpPr>
        <dsp:cNvPr id="0" name=""/>
        <dsp:cNvSpPr/>
      </dsp:nvSpPr>
      <dsp:spPr>
        <a:xfrm rot="5400000">
          <a:off x="4094772" y="2943756"/>
          <a:ext cx="872931" cy="759450"/>
        </a:xfrm>
        <a:prstGeom prst="hexagon">
          <a:avLst>
            <a:gd name="adj" fmla="val 25000"/>
            <a:gd name="vf" fmla="val 115470"/>
          </a:avLst>
        </a:prstGeom>
        <a:solidFill>
          <a:schemeClr val="accent1">
            <a:shade val="50000"/>
            <a:hueOff val="47751"/>
            <a:satOff val="1279"/>
            <a:lumOff val="56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cs-CZ" sz="1000" kern="1200" dirty="0"/>
            <a:t>?</a:t>
          </a:r>
        </a:p>
      </dsp:txBody>
      <dsp:txXfrm rot="-5400000">
        <a:off x="4269860" y="3023048"/>
        <a:ext cx="522754" cy="60086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27.png"/></Relationships>
</file>

<file path=ppt/drawings/drawing1.xml><?xml version="1.0" encoding="utf-8"?>
<c:userShapes xmlns:c="http://schemas.openxmlformats.org/drawingml/2006/chart">
  <cdr:relSizeAnchor xmlns:cdr="http://schemas.openxmlformats.org/drawingml/2006/chartDrawing">
    <cdr:from>
      <cdr:x>0.28994</cdr:x>
      <cdr:y>0.12436</cdr:y>
    </cdr:from>
    <cdr:to>
      <cdr:x>0.34044</cdr:x>
      <cdr:y>0.29321</cdr:y>
    </cdr:to>
    <cdr:pic>
      <cdr:nvPicPr>
        <cdr:cNvPr id="2" name="chart">
          <a:extLst xmlns:a="http://schemas.openxmlformats.org/drawingml/2006/main">
            <a:ext uri="{FF2B5EF4-FFF2-40B4-BE49-F238E27FC236}">
              <a16:creationId xmlns:a16="http://schemas.microsoft.com/office/drawing/2014/main" id="{9CE5B3F7-D358-5810-8531-96285773401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3254900" y="531777"/>
          <a:ext cx="566842" cy="722049"/>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CD457D86-9D1B-4FF7-9A32-01D65669C324}" type="datetimeFigureOut">
              <a:rPr lang="cs-CZ" smtClean="0"/>
              <a:t>17.02.2023</a:t>
            </a:fld>
            <a:endParaRPr lang="cs-CZ"/>
          </a:p>
        </p:txBody>
      </p:sp>
      <p:sp>
        <p:nvSpPr>
          <p:cNvPr id="4" name="Zástupný symbol pro zápatí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A8153081-FB01-43E0-81DD-7BEBDBCDC6CE}" type="slidenum">
              <a:rPr lang="cs-CZ" smtClean="0"/>
              <a:t>‹#›</a:t>
            </a:fld>
            <a:endParaRPr lang="cs-CZ"/>
          </a:p>
        </p:txBody>
      </p:sp>
    </p:spTree>
    <p:extLst>
      <p:ext uri="{BB962C8B-B14F-4D97-AF65-F5344CB8AC3E}">
        <p14:creationId xmlns:p14="http://schemas.microsoft.com/office/powerpoint/2010/main" val="37196615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76C8823C-3CEA-4619-87EF-E23FADD3D0EE}" type="datetimeFigureOut">
              <a:rPr lang="cs-CZ" smtClean="0"/>
              <a:t>17.02.2023</a:t>
            </a:fld>
            <a:endParaRPr lang="cs-CZ"/>
          </a:p>
        </p:txBody>
      </p:sp>
      <p:sp>
        <p:nvSpPr>
          <p:cNvPr id="4" name="Zástupný symbol pro obrázek snímk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418C0529-B982-440B-8FB7-ED7F333DFE67}" type="slidenum">
              <a:rPr lang="cs-CZ" smtClean="0"/>
              <a:t>‹#›</a:t>
            </a:fld>
            <a:endParaRPr lang="cs-CZ"/>
          </a:p>
        </p:txBody>
      </p:sp>
    </p:spTree>
    <p:extLst>
      <p:ext uri="{BB962C8B-B14F-4D97-AF65-F5344CB8AC3E}">
        <p14:creationId xmlns:p14="http://schemas.microsoft.com/office/powerpoint/2010/main" val="167472772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1</a:t>
            </a:fld>
            <a:endParaRPr lang="cs-CZ" dirty="0"/>
          </a:p>
        </p:txBody>
      </p:sp>
    </p:spTree>
    <p:extLst>
      <p:ext uri="{BB962C8B-B14F-4D97-AF65-F5344CB8AC3E}">
        <p14:creationId xmlns:p14="http://schemas.microsoft.com/office/powerpoint/2010/main" val="708873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422275" y="1241425"/>
            <a:ext cx="5953125" cy="334962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2</a:t>
            </a:fld>
            <a:endParaRPr lang="cs-CZ" dirty="0"/>
          </a:p>
        </p:txBody>
      </p:sp>
    </p:spTree>
    <p:extLst>
      <p:ext uri="{BB962C8B-B14F-4D97-AF65-F5344CB8AC3E}">
        <p14:creationId xmlns:p14="http://schemas.microsoft.com/office/powerpoint/2010/main" val="1219030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3</a:t>
            </a:fld>
            <a:endParaRPr lang="cs-CZ" dirty="0"/>
          </a:p>
        </p:txBody>
      </p:sp>
    </p:spTree>
    <p:extLst>
      <p:ext uri="{BB962C8B-B14F-4D97-AF65-F5344CB8AC3E}">
        <p14:creationId xmlns:p14="http://schemas.microsoft.com/office/powerpoint/2010/main" val="1462814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4</a:t>
            </a:fld>
            <a:endParaRPr lang="cs-CZ" dirty="0"/>
          </a:p>
        </p:txBody>
      </p:sp>
    </p:spTree>
    <p:extLst>
      <p:ext uri="{BB962C8B-B14F-4D97-AF65-F5344CB8AC3E}">
        <p14:creationId xmlns:p14="http://schemas.microsoft.com/office/powerpoint/2010/main" val="3370031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800"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5</a:t>
            </a:fld>
            <a:endParaRPr lang="cs-CZ" dirty="0"/>
          </a:p>
        </p:txBody>
      </p:sp>
    </p:spTree>
    <p:extLst>
      <p:ext uri="{BB962C8B-B14F-4D97-AF65-F5344CB8AC3E}">
        <p14:creationId xmlns:p14="http://schemas.microsoft.com/office/powerpoint/2010/main" val="3981013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6</a:t>
            </a:fld>
            <a:endParaRPr lang="cs-CZ" dirty="0"/>
          </a:p>
        </p:txBody>
      </p:sp>
    </p:spTree>
    <p:extLst>
      <p:ext uri="{BB962C8B-B14F-4D97-AF65-F5344CB8AC3E}">
        <p14:creationId xmlns:p14="http://schemas.microsoft.com/office/powerpoint/2010/main" val="892617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7</a:t>
            </a:fld>
            <a:endParaRPr lang="cs-CZ" dirty="0"/>
          </a:p>
        </p:txBody>
      </p:sp>
    </p:spTree>
    <p:extLst>
      <p:ext uri="{BB962C8B-B14F-4D97-AF65-F5344CB8AC3E}">
        <p14:creationId xmlns:p14="http://schemas.microsoft.com/office/powerpoint/2010/main" val="3638751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8</a:t>
            </a:fld>
            <a:endParaRPr lang="cs-CZ" dirty="0"/>
          </a:p>
        </p:txBody>
      </p:sp>
    </p:spTree>
    <p:extLst>
      <p:ext uri="{BB962C8B-B14F-4D97-AF65-F5344CB8AC3E}">
        <p14:creationId xmlns:p14="http://schemas.microsoft.com/office/powerpoint/2010/main" val="414663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9</a:t>
            </a:fld>
            <a:endParaRPr lang="cs-CZ"/>
          </a:p>
        </p:txBody>
      </p:sp>
    </p:spTree>
    <p:extLst>
      <p:ext uri="{BB962C8B-B14F-4D97-AF65-F5344CB8AC3E}">
        <p14:creationId xmlns:p14="http://schemas.microsoft.com/office/powerpoint/2010/main" val="3761491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10</a:t>
            </a:fld>
            <a:endParaRPr lang="cs-CZ" dirty="0"/>
          </a:p>
        </p:txBody>
      </p:sp>
    </p:spTree>
    <p:extLst>
      <p:ext uri="{BB962C8B-B14F-4D97-AF65-F5344CB8AC3E}">
        <p14:creationId xmlns:p14="http://schemas.microsoft.com/office/powerpoint/2010/main" val="899726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11</a:t>
            </a:fld>
            <a:endParaRPr lang="cs-CZ" dirty="0"/>
          </a:p>
        </p:txBody>
      </p:sp>
    </p:spTree>
    <p:extLst>
      <p:ext uri="{BB962C8B-B14F-4D97-AF65-F5344CB8AC3E}">
        <p14:creationId xmlns:p14="http://schemas.microsoft.com/office/powerpoint/2010/main" val="3531353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15</a:t>
            </a:fld>
            <a:endParaRPr lang="cs-CZ" dirty="0"/>
          </a:p>
        </p:txBody>
      </p:sp>
    </p:spTree>
    <p:extLst>
      <p:ext uri="{BB962C8B-B14F-4D97-AF65-F5344CB8AC3E}">
        <p14:creationId xmlns:p14="http://schemas.microsoft.com/office/powerpoint/2010/main" val="781707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17</a:t>
            </a:fld>
            <a:endParaRPr lang="cs-CZ" dirty="0"/>
          </a:p>
        </p:txBody>
      </p:sp>
    </p:spTree>
    <p:extLst>
      <p:ext uri="{BB962C8B-B14F-4D97-AF65-F5344CB8AC3E}">
        <p14:creationId xmlns:p14="http://schemas.microsoft.com/office/powerpoint/2010/main" val="776308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18</a:t>
            </a:fld>
            <a:endParaRPr lang="cs-CZ" dirty="0"/>
          </a:p>
        </p:txBody>
      </p:sp>
    </p:spTree>
    <p:extLst>
      <p:ext uri="{BB962C8B-B14F-4D97-AF65-F5344CB8AC3E}">
        <p14:creationId xmlns:p14="http://schemas.microsoft.com/office/powerpoint/2010/main" val="1929164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20</a:t>
            </a:fld>
            <a:endParaRPr lang="cs-CZ" dirty="0"/>
          </a:p>
        </p:txBody>
      </p:sp>
    </p:spTree>
    <p:extLst>
      <p:ext uri="{BB962C8B-B14F-4D97-AF65-F5344CB8AC3E}">
        <p14:creationId xmlns:p14="http://schemas.microsoft.com/office/powerpoint/2010/main" val="38239699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22</a:t>
            </a:fld>
            <a:endParaRPr lang="cs-CZ" dirty="0"/>
          </a:p>
        </p:txBody>
      </p:sp>
    </p:spTree>
    <p:extLst>
      <p:ext uri="{BB962C8B-B14F-4D97-AF65-F5344CB8AC3E}">
        <p14:creationId xmlns:p14="http://schemas.microsoft.com/office/powerpoint/2010/main" val="3819861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24</a:t>
            </a:fld>
            <a:endParaRPr lang="cs-CZ"/>
          </a:p>
        </p:txBody>
      </p:sp>
    </p:spTree>
    <p:extLst>
      <p:ext uri="{BB962C8B-B14F-4D97-AF65-F5344CB8AC3E}">
        <p14:creationId xmlns:p14="http://schemas.microsoft.com/office/powerpoint/2010/main" val="1749219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654037-B272-6146-A34E-7D9846539E61}" type="slidenum">
              <a:rPr lang="en-US" smtClean="0"/>
              <a:pPr/>
              <a:t>25</a:t>
            </a:fld>
            <a:endParaRPr lang="en-US"/>
          </a:p>
        </p:txBody>
      </p:sp>
    </p:spTree>
    <p:extLst>
      <p:ext uri="{BB962C8B-B14F-4D97-AF65-F5344CB8AC3E}">
        <p14:creationId xmlns:p14="http://schemas.microsoft.com/office/powerpoint/2010/main" val="279647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654037-B272-6146-A34E-7D9846539E61}" type="slidenum">
              <a:rPr lang="en-US" smtClean="0"/>
              <a:pPr/>
              <a:t>26</a:t>
            </a:fld>
            <a:endParaRPr lang="en-US" dirty="0"/>
          </a:p>
        </p:txBody>
      </p:sp>
    </p:spTree>
    <p:extLst>
      <p:ext uri="{BB962C8B-B14F-4D97-AF65-F5344CB8AC3E}">
        <p14:creationId xmlns:p14="http://schemas.microsoft.com/office/powerpoint/2010/main" val="842527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654037-B272-6146-A34E-7D9846539E61}" type="slidenum">
              <a:rPr lang="en-US" smtClean="0"/>
              <a:pPr/>
              <a:t>27</a:t>
            </a:fld>
            <a:endParaRPr lang="en-US"/>
          </a:p>
        </p:txBody>
      </p:sp>
    </p:spTree>
    <p:extLst>
      <p:ext uri="{BB962C8B-B14F-4D97-AF65-F5344CB8AC3E}">
        <p14:creationId xmlns:p14="http://schemas.microsoft.com/office/powerpoint/2010/main" val="7724804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654037-B272-6146-A34E-7D9846539E61}" type="slidenum">
              <a:rPr lang="en-US" smtClean="0"/>
              <a:pPr/>
              <a:t>28</a:t>
            </a:fld>
            <a:endParaRPr lang="en-US"/>
          </a:p>
        </p:txBody>
      </p:sp>
    </p:spTree>
    <p:extLst>
      <p:ext uri="{BB962C8B-B14F-4D97-AF65-F5344CB8AC3E}">
        <p14:creationId xmlns:p14="http://schemas.microsoft.com/office/powerpoint/2010/main" val="3915405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654037-B272-6146-A34E-7D9846539E61}" type="slidenum">
              <a:rPr lang="en-US" smtClean="0"/>
              <a:pPr/>
              <a:t>29</a:t>
            </a:fld>
            <a:endParaRPr lang="en-US" dirty="0"/>
          </a:p>
        </p:txBody>
      </p:sp>
    </p:spTree>
    <p:extLst>
      <p:ext uri="{BB962C8B-B14F-4D97-AF65-F5344CB8AC3E}">
        <p14:creationId xmlns:p14="http://schemas.microsoft.com/office/powerpoint/2010/main" val="2907476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654037-B272-6146-A34E-7D9846539E61}" type="slidenum">
              <a:rPr lang="en-US" smtClean="0"/>
              <a:pPr/>
              <a:t>30</a:t>
            </a:fld>
            <a:endParaRPr lang="en-US" dirty="0"/>
          </a:p>
        </p:txBody>
      </p:sp>
    </p:spTree>
    <p:extLst>
      <p:ext uri="{BB962C8B-B14F-4D97-AF65-F5344CB8AC3E}">
        <p14:creationId xmlns:p14="http://schemas.microsoft.com/office/powerpoint/2010/main" val="6013948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654037-B272-6146-A34E-7D9846539E61}" type="slidenum">
              <a:rPr lang="en-US" smtClean="0"/>
              <a:pPr/>
              <a:t>31</a:t>
            </a:fld>
            <a:endParaRPr lang="en-US" dirty="0"/>
          </a:p>
        </p:txBody>
      </p:sp>
    </p:spTree>
    <p:extLst>
      <p:ext uri="{BB962C8B-B14F-4D97-AF65-F5344CB8AC3E}">
        <p14:creationId xmlns:p14="http://schemas.microsoft.com/office/powerpoint/2010/main" val="35661284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654037-B272-6146-A34E-7D9846539E61}" type="slidenum">
              <a:rPr lang="en-US" smtClean="0"/>
              <a:pPr/>
              <a:t>32</a:t>
            </a:fld>
            <a:endParaRPr lang="en-US" dirty="0"/>
          </a:p>
        </p:txBody>
      </p:sp>
    </p:spTree>
    <p:extLst>
      <p:ext uri="{BB962C8B-B14F-4D97-AF65-F5344CB8AC3E}">
        <p14:creationId xmlns:p14="http://schemas.microsoft.com/office/powerpoint/2010/main" val="6312849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654037-B272-6146-A34E-7D9846539E61}" type="slidenum">
              <a:rPr lang="en-US" smtClean="0"/>
              <a:pPr/>
              <a:t>33</a:t>
            </a:fld>
            <a:endParaRPr lang="en-US" dirty="0"/>
          </a:p>
        </p:txBody>
      </p:sp>
    </p:spTree>
    <p:extLst>
      <p:ext uri="{BB962C8B-B14F-4D97-AF65-F5344CB8AC3E}">
        <p14:creationId xmlns:p14="http://schemas.microsoft.com/office/powerpoint/2010/main" val="24184065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654037-B272-6146-A34E-7D9846539E61}" type="slidenum">
              <a:rPr lang="en-US" smtClean="0"/>
              <a:pPr/>
              <a:t>34</a:t>
            </a:fld>
            <a:endParaRPr lang="en-US" dirty="0"/>
          </a:p>
        </p:txBody>
      </p:sp>
    </p:spTree>
    <p:extLst>
      <p:ext uri="{BB962C8B-B14F-4D97-AF65-F5344CB8AC3E}">
        <p14:creationId xmlns:p14="http://schemas.microsoft.com/office/powerpoint/2010/main" val="28590830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654037-B272-6146-A34E-7D9846539E61}" type="slidenum">
              <a:rPr lang="en-US" smtClean="0"/>
              <a:pPr/>
              <a:t>35</a:t>
            </a:fld>
            <a:endParaRPr lang="en-US" dirty="0"/>
          </a:p>
        </p:txBody>
      </p:sp>
    </p:spTree>
    <p:extLst>
      <p:ext uri="{BB962C8B-B14F-4D97-AF65-F5344CB8AC3E}">
        <p14:creationId xmlns:p14="http://schemas.microsoft.com/office/powerpoint/2010/main" val="2817942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654037-B272-6146-A34E-7D9846539E61}" type="slidenum">
              <a:rPr lang="en-US" smtClean="0"/>
              <a:pPr/>
              <a:t>36</a:t>
            </a:fld>
            <a:endParaRPr lang="en-US" dirty="0"/>
          </a:p>
        </p:txBody>
      </p:sp>
    </p:spTree>
    <p:extLst>
      <p:ext uri="{BB962C8B-B14F-4D97-AF65-F5344CB8AC3E}">
        <p14:creationId xmlns:p14="http://schemas.microsoft.com/office/powerpoint/2010/main" val="9419081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654037-B272-6146-A34E-7D9846539E61}" type="slidenum">
              <a:rPr lang="en-US" smtClean="0"/>
              <a:pPr/>
              <a:t>37</a:t>
            </a:fld>
            <a:endParaRPr lang="en-US"/>
          </a:p>
        </p:txBody>
      </p:sp>
    </p:spTree>
    <p:extLst>
      <p:ext uri="{BB962C8B-B14F-4D97-AF65-F5344CB8AC3E}">
        <p14:creationId xmlns:p14="http://schemas.microsoft.com/office/powerpoint/2010/main" val="7724804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654037-B272-6146-A34E-7D9846539E61}" type="slidenum">
              <a:rPr lang="en-US" smtClean="0"/>
              <a:pPr/>
              <a:t>38</a:t>
            </a:fld>
            <a:endParaRPr lang="en-US"/>
          </a:p>
        </p:txBody>
      </p:sp>
    </p:spTree>
    <p:extLst>
      <p:ext uri="{BB962C8B-B14F-4D97-AF65-F5344CB8AC3E}">
        <p14:creationId xmlns:p14="http://schemas.microsoft.com/office/powerpoint/2010/main" val="1221769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39</a:t>
            </a:fld>
            <a:endParaRPr lang="cs-CZ"/>
          </a:p>
        </p:txBody>
      </p:sp>
    </p:spTree>
    <p:extLst>
      <p:ext uri="{BB962C8B-B14F-4D97-AF65-F5344CB8AC3E}">
        <p14:creationId xmlns:p14="http://schemas.microsoft.com/office/powerpoint/2010/main" val="1024741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1000"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40</a:t>
            </a:fld>
            <a:endParaRPr lang="cs-CZ"/>
          </a:p>
        </p:txBody>
      </p:sp>
    </p:spTree>
    <p:extLst>
      <p:ext uri="{BB962C8B-B14F-4D97-AF65-F5344CB8AC3E}">
        <p14:creationId xmlns:p14="http://schemas.microsoft.com/office/powerpoint/2010/main" val="1858632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1000"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41</a:t>
            </a:fld>
            <a:endParaRPr lang="cs-CZ"/>
          </a:p>
        </p:txBody>
      </p:sp>
    </p:spTree>
    <p:extLst>
      <p:ext uri="{BB962C8B-B14F-4D97-AF65-F5344CB8AC3E}">
        <p14:creationId xmlns:p14="http://schemas.microsoft.com/office/powerpoint/2010/main" val="7382337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1000"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42</a:t>
            </a:fld>
            <a:endParaRPr lang="cs-CZ"/>
          </a:p>
        </p:txBody>
      </p:sp>
    </p:spTree>
    <p:extLst>
      <p:ext uri="{BB962C8B-B14F-4D97-AF65-F5344CB8AC3E}">
        <p14:creationId xmlns:p14="http://schemas.microsoft.com/office/powerpoint/2010/main" val="27185470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43</a:t>
            </a:fld>
            <a:endParaRPr lang="cs-CZ"/>
          </a:p>
        </p:txBody>
      </p:sp>
    </p:spTree>
    <p:extLst>
      <p:ext uri="{BB962C8B-B14F-4D97-AF65-F5344CB8AC3E}">
        <p14:creationId xmlns:p14="http://schemas.microsoft.com/office/powerpoint/2010/main" val="10280364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46</a:t>
            </a:fld>
            <a:endParaRPr lang="cs-CZ"/>
          </a:p>
        </p:txBody>
      </p:sp>
    </p:spTree>
    <p:extLst>
      <p:ext uri="{BB962C8B-B14F-4D97-AF65-F5344CB8AC3E}">
        <p14:creationId xmlns:p14="http://schemas.microsoft.com/office/powerpoint/2010/main" val="29310382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47</a:t>
            </a:fld>
            <a:endParaRPr lang="cs-CZ"/>
          </a:p>
        </p:txBody>
      </p:sp>
    </p:spTree>
    <p:extLst>
      <p:ext uri="{BB962C8B-B14F-4D97-AF65-F5344CB8AC3E}">
        <p14:creationId xmlns:p14="http://schemas.microsoft.com/office/powerpoint/2010/main" val="41919502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48</a:t>
            </a:fld>
            <a:endParaRPr lang="cs-CZ"/>
          </a:p>
        </p:txBody>
      </p:sp>
    </p:spTree>
    <p:extLst>
      <p:ext uri="{BB962C8B-B14F-4D97-AF65-F5344CB8AC3E}">
        <p14:creationId xmlns:p14="http://schemas.microsoft.com/office/powerpoint/2010/main" val="32634646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49</a:t>
            </a:fld>
            <a:endParaRPr lang="cs-CZ"/>
          </a:p>
        </p:txBody>
      </p:sp>
    </p:spTree>
    <p:extLst>
      <p:ext uri="{BB962C8B-B14F-4D97-AF65-F5344CB8AC3E}">
        <p14:creationId xmlns:p14="http://schemas.microsoft.com/office/powerpoint/2010/main" val="30299791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50</a:t>
            </a:fld>
            <a:endParaRPr lang="cs-CZ"/>
          </a:p>
        </p:txBody>
      </p:sp>
    </p:spTree>
    <p:extLst>
      <p:ext uri="{BB962C8B-B14F-4D97-AF65-F5344CB8AC3E}">
        <p14:creationId xmlns:p14="http://schemas.microsoft.com/office/powerpoint/2010/main" val="7018509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51</a:t>
            </a:fld>
            <a:endParaRPr lang="cs-CZ"/>
          </a:p>
        </p:txBody>
      </p:sp>
    </p:spTree>
    <p:extLst>
      <p:ext uri="{BB962C8B-B14F-4D97-AF65-F5344CB8AC3E}">
        <p14:creationId xmlns:p14="http://schemas.microsoft.com/office/powerpoint/2010/main" val="25543484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418C0529-B982-440B-8FB7-ED7F333DFE67}" type="slidenum">
              <a:rPr lang="cs-CZ" smtClean="0"/>
              <a:t>54</a:t>
            </a:fld>
            <a:endParaRPr lang="cs-CZ"/>
          </a:p>
        </p:txBody>
      </p:sp>
    </p:spTree>
    <p:extLst>
      <p:ext uri="{BB962C8B-B14F-4D97-AF65-F5344CB8AC3E}">
        <p14:creationId xmlns:p14="http://schemas.microsoft.com/office/powerpoint/2010/main" val="13401025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Úvodní snímek">
    <p:spTree>
      <p:nvGrpSpPr>
        <p:cNvPr id="1" name=""/>
        <p:cNvGrpSpPr/>
        <p:nvPr/>
      </p:nvGrpSpPr>
      <p:grpSpPr>
        <a:xfrm>
          <a:off x="0" y="0"/>
          <a:ext cx="0" cy="0"/>
          <a:chOff x="0" y="0"/>
          <a:chExt cx="0" cy="0"/>
        </a:xfrm>
      </p:grpSpPr>
      <p:sp>
        <p:nvSpPr>
          <p:cNvPr id="8" name="Zástupný symbol pro nadpis 9"/>
          <p:cNvSpPr>
            <a:spLocks noGrp="1"/>
          </p:cNvSpPr>
          <p:nvPr>
            <p:ph type="title"/>
          </p:nvPr>
        </p:nvSpPr>
        <p:spPr>
          <a:xfrm>
            <a:off x="1080000" y="3331492"/>
            <a:ext cx="9997672" cy="678265"/>
          </a:xfrm>
          <a:prstGeom prst="rect">
            <a:avLst/>
          </a:prstGeom>
        </p:spPr>
        <p:txBody>
          <a:bodyPr vert="horz" lIns="91440" tIns="45720" rIns="91440" bIns="45720" rtlCol="0" anchor="ctr">
            <a:normAutofit/>
          </a:bodyPr>
          <a:lstStyle>
            <a:lvl1pPr>
              <a:lnSpc>
                <a:spcPct val="100000"/>
              </a:lnSpc>
              <a:defRPr sz="3000" b="1">
                <a:solidFill>
                  <a:srgbClr val="006EAB"/>
                </a:solidFill>
              </a:defRPr>
            </a:lvl1pPr>
          </a:lstStyle>
          <a:p>
            <a:r>
              <a:rPr lang="cs-CZ"/>
              <a:t>Kliknutím lze upravit styl.</a:t>
            </a:r>
            <a:endParaRPr lang="cs-CZ" dirty="0"/>
          </a:p>
        </p:txBody>
      </p:sp>
      <p:pic>
        <p:nvPicPr>
          <p:cNvPr id="11" name="Picture 5" descr="logo_CMYK_Rada.pdf"/>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000" y="1868328"/>
            <a:ext cx="2553550" cy="617794"/>
          </a:xfrm>
          <a:prstGeom prst="rect">
            <a:avLst/>
          </a:prstGeom>
        </p:spPr>
      </p:pic>
      <p:sp>
        <p:nvSpPr>
          <p:cNvPr id="7" name="Zástupný symbol pro text 13"/>
          <p:cNvSpPr>
            <a:spLocks noGrp="1"/>
          </p:cNvSpPr>
          <p:nvPr>
            <p:ph idx="13" hasCustomPrompt="1"/>
          </p:nvPr>
        </p:nvSpPr>
        <p:spPr>
          <a:xfrm>
            <a:off x="1080000" y="5154495"/>
            <a:ext cx="9997672" cy="216000"/>
          </a:xfrm>
          <a:prstGeom prst="rect">
            <a:avLst/>
          </a:prstGeom>
        </p:spPr>
        <p:txBody>
          <a:bodyPr vert="horz" lIns="91440" tIns="45720" rIns="91440" bIns="45720" rtlCol="0">
            <a:normAutofit/>
          </a:bodyPr>
          <a:lstStyle>
            <a:lvl1pPr>
              <a:defRPr sz="1200"/>
            </a:lvl1pPr>
          </a:lstStyle>
          <a:p>
            <a:pPr lvl="0"/>
            <a:r>
              <a:rPr lang="cs-CZ" dirty="0"/>
              <a:t>Jméno autora </a:t>
            </a:r>
          </a:p>
        </p:txBody>
      </p:sp>
      <p:sp>
        <p:nvSpPr>
          <p:cNvPr id="10" name="Zástupný symbol pro text 13"/>
          <p:cNvSpPr>
            <a:spLocks noGrp="1"/>
          </p:cNvSpPr>
          <p:nvPr>
            <p:ph idx="14" hasCustomPrompt="1"/>
          </p:nvPr>
        </p:nvSpPr>
        <p:spPr>
          <a:xfrm>
            <a:off x="1080000" y="5395209"/>
            <a:ext cx="9997672" cy="216000"/>
          </a:xfrm>
          <a:prstGeom prst="rect">
            <a:avLst/>
          </a:prstGeom>
        </p:spPr>
        <p:txBody>
          <a:bodyPr vert="horz" lIns="91440" tIns="45720" rIns="91440" bIns="45720" rtlCol="0">
            <a:normAutofit/>
          </a:bodyPr>
          <a:lstStyle>
            <a:lvl1pPr>
              <a:defRPr sz="1200"/>
            </a:lvl1pPr>
          </a:lstStyle>
          <a:p>
            <a:pPr lvl="0"/>
            <a:r>
              <a:rPr lang="cs-CZ" dirty="0"/>
              <a:t>Účel prezentace:</a:t>
            </a:r>
          </a:p>
        </p:txBody>
      </p:sp>
      <p:sp>
        <p:nvSpPr>
          <p:cNvPr id="12" name="Zástupný symbol pro text 13"/>
          <p:cNvSpPr>
            <a:spLocks noGrp="1"/>
          </p:cNvSpPr>
          <p:nvPr>
            <p:ph idx="15" hasCustomPrompt="1"/>
          </p:nvPr>
        </p:nvSpPr>
        <p:spPr>
          <a:xfrm>
            <a:off x="1080000" y="5611209"/>
            <a:ext cx="9997672" cy="216000"/>
          </a:xfrm>
          <a:prstGeom prst="rect">
            <a:avLst/>
          </a:prstGeom>
        </p:spPr>
        <p:txBody>
          <a:bodyPr vert="horz" lIns="91440" tIns="45720" rIns="91440" bIns="45720" rtlCol="0">
            <a:normAutofit/>
          </a:bodyPr>
          <a:lstStyle>
            <a:lvl1pPr>
              <a:defRPr sz="1200"/>
            </a:lvl1pPr>
          </a:lstStyle>
          <a:p>
            <a:pPr lvl="0"/>
            <a:r>
              <a:rPr lang="cs-CZ" dirty="0" err="1"/>
              <a:t>xx</a:t>
            </a:r>
            <a:r>
              <a:rPr lang="cs-CZ" dirty="0"/>
              <a:t>. </a:t>
            </a:r>
            <a:r>
              <a:rPr lang="cs-CZ" dirty="0" err="1"/>
              <a:t>xx</a:t>
            </a:r>
            <a:r>
              <a:rPr lang="cs-CZ" dirty="0"/>
              <a:t>. </a:t>
            </a:r>
            <a:r>
              <a:rPr lang="cs-CZ" dirty="0" err="1"/>
              <a:t>xxxx</a:t>
            </a:r>
            <a:endParaRPr lang="cs-CZ" dirty="0"/>
          </a:p>
        </p:txBody>
      </p:sp>
    </p:spTree>
    <p:extLst>
      <p:ext uri="{BB962C8B-B14F-4D97-AF65-F5344CB8AC3E}">
        <p14:creationId xmlns:p14="http://schemas.microsoft.com/office/powerpoint/2010/main" val="1747692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bsah">
    <p:spTree>
      <p:nvGrpSpPr>
        <p:cNvPr id="1" name=""/>
        <p:cNvGrpSpPr/>
        <p:nvPr/>
      </p:nvGrpSpPr>
      <p:grpSpPr>
        <a:xfrm>
          <a:off x="0" y="0"/>
          <a:ext cx="0" cy="0"/>
          <a:chOff x="0" y="0"/>
          <a:chExt cx="0" cy="0"/>
        </a:xfrm>
      </p:grpSpPr>
      <p:sp>
        <p:nvSpPr>
          <p:cNvPr id="10" name="Zástupný symbol pro obsah 9"/>
          <p:cNvSpPr>
            <a:spLocks noGrp="1"/>
          </p:cNvSpPr>
          <p:nvPr>
            <p:ph sz="quarter" idx="10"/>
          </p:nvPr>
        </p:nvSpPr>
        <p:spPr>
          <a:xfrm>
            <a:off x="1080000" y="2808000"/>
            <a:ext cx="10051062" cy="3494087"/>
          </a:xfrm>
        </p:spPr>
        <p:txBody>
          <a:bodyPr>
            <a:noAutofit/>
          </a:bodyPr>
          <a:lstStyle>
            <a:lvl1pPr marL="0" indent="-576000">
              <a:lnSpc>
                <a:spcPct val="150000"/>
              </a:lnSpc>
              <a:buClr>
                <a:srgbClr val="005E92"/>
              </a:buClr>
              <a:buSzPct val="120000"/>
              <a:buFont typeface="+mj-lt"/>
              <a:buAutoNum type="arabicParenR"/>
              <a:defRPr sz="2000" b="0" baseline="0">
                <a:solidFill>
                  <a:srgbClr val="7E7F80"/>
                </a:solidFill>
              </a:defRPr>
            </a:lvl1pPr>
            <a:lvl2pPr>
              <a:defRPr sz="1600"/>
            </a:lvl2pPr>
            <a:lvl3pPr>
              <a:defRPr sz="1600"/>
            </a:lvl3pPr>
            <a:lvl4pPr>
              <a:defRPr sz="1600"/>
            </a:lvl4pPr>
            <a:lvl5pPr>
              <a:defRPr sz="1600"/>
            </a:lvl5pPr>
          </a:lstStyle>
          <a:p>
            <a:pPr lvl="0"/>
            <a:r>
              <a:rPr lang="cs-CZ"/>
              <a:t>Upravte styly předlohy textu.</a:t>
            </a:r>
          </a:p>
        </p:txBody>
      </p:sp>
      <p:pic>
        <p:nvPicPr>
          <p:cNvPr id="6" name="Picture 5" descr="logo_CMYK_Rada.pdf"/>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44623" y="629526"/>
            <a:ext cx="1636802" cy="396000"/>
          </a:xfrm>
          <a:prstGeom prst="rect">
            <a:avLst/>
          </a:prstGeom>
        </p:spPr>
      </p:pic>
      <p:sp>
        <p:nvSpPr>
          <p:cNvPr id="4" name="TextovéPole 3"/>
          <p:cNvSpPr txBox="1"/>
          <p:nvPr userDrawn="1"/>
        </p:nvSpPr>
        <p:spPr>
          <a:xfrm>
            <a:off x="1080000" y="1800000"/>
            <a:ext cx="5923621" cy="553998"/>
          </a:xfrm>
          <a:prstGeom prst="rect">
            <a:avLst/>
          </a:prstGeom>
          <a:noFill/>
        </p:spPr>
        <p:txBody>
          <a:bodyPr wrap="square" rtlCol="0">
            <a:spAutoFit/>
          </a:bodyPr>
          <a:lstStyle/>
          <a:p>
            <a:r>
              <a:rPr lang="cs-CZ" sz="3000" b="1" kern="1200" baseline="0" dirty="0">
                <a:solidFill>
                  <a:srgbClr val="006EAB"/>
                </a:solidFill>
                <a:latin typeface="Tahoma"/>
                <a:ea typeface="+mn-ea"/>
                <a:cs typeface="Tahoma"/>
              </a:rPr>
              <a:t>Obsah</a:t>
            </a:r>
          </a:p>
        </p:txBody>
      </p:sp>
    </p:spTree>
    <p:extLst>
      <p:ext uri="{BB962C8B-B14F-4D97-AF65-F5344CB8AC3E}">
        <p14:creationId xmlns:p14="http://schemas.microsoft.com/office/powerpoint/2010/main" val="21145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ázev kapitoly">
    <p:spTree>
      <p:nvGrpSpPr>
        <p:cNvPr id="1" name=""/>
        <p:cNvGrpSpPr/>
        <p:nvPr/>
      </p:nvGrpSpPr>
      <p:grpSpPr>
        <a:xfrm>
          <a:off x="0" y="0"/>
          <a:ext cx="0" cy="0"/>
          <a:chOff x="0" y="0"/>
          <a:chExt cx="0" cy="0"/>
        </a:xfrm>
      </p:grpSpPr>
      <p:sp>
        <p:nvSpPr>
          <p:cNvPr id="6" name="Zástupný symbol pro nadpis 9"/>
          <p:cNvSpPr>
            <a:spLocks noGrp="1"/>
          </p:cNvSpPr>
          <p:nvPr>
            <p:ph type="title"/>
          </p:nvPr>
        </p:nvSpPr>
        <p:spPr>
          <a:xfrm>
            <a:off x="1080000" y="3313909"/>
            <a:ext cx="9997672" cy="678265"/>
          </a:xfrm>
          <a:prstGeom prst="rect">
            <a:avLst/>
          </a:prstGeom>
        </p:spPr>
        <p:txBody>
          <a:bodyPr vert="horz" lIns="91440" tIns="45720" rIns="91440" bIns="45720" rtlCol="0" anchor="ctr">
            <a:normAutofit/>
          </a:bodyPr>
          <a:lstStyle>
            <a:lvl1pPr>
              <a:lnSpc>
                <a:spcPct val="100000"/>
              </a:lnSpc>
              <a:defRPr sz="3000" b="1">
                <a:solidFill>
                  <a:srgbClr val="006EAB"/>
                </a:solidFill>
              </a:defRPr>
            </a:lvl1pPr>
          </a:lstStyle>
          <a:p>
            <a:r>
              <a:rPr lang="cs-CZ"/>
              <a:t>Kliknutím lze upravit styl.</a:t>
            </a:r>
            <a:endParaRPr lang="cs-CZ" dirty="0"/>
          </a:p>
        </p:txBody>
      </p:sp>
    </p:spTree>
    <p:extLst>
      <p:ext uri="{BB962C8B-B14F-4D97-AF65-F5344CB8AC3E}">
        <p14:creationId xmlns:p14="http://schemas.microsoft.com/office/powerpoint/2010/main" val="3749155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ola_text">
    <p:spTree>
      <p:nvGrpSpPr>
        <p:cNvPr id="1" name=""/>
        <p:cNvGrpSpPr/>
        <p:nvPr/>
      </p:nvGrpSpPr>
      <p:grpSpPr>
        <a:xfrm>
          <a:off x="0" y="0"/>
          <a:ext cx="0" cy="0"/>
          <a:chOff x="0" y="0"/>
          <a:chExt cx="0" cy="0"/>
        </a:xfrm>
      </p:grpSpPr>
      <p:sp>
        <p:nvSpPr>
          <p:cNvPr id="6" name="Zástupný symbol pro text 5"/>
          <p:cNvSpPr>
            <a:spLocks noGrp="1"/>
          </p:cNvSpPr>
          <p:nvPr>
            <p:ph type="body" sz="quarter" idx="10"/>
          </p:nvPr>
        </p:nvSpPr>
        <p:spPr>
          <a:xfrm>
            <a:off x="1080000" y="2808000"/>
            <a:ext cx="10121400" cy="3311446"/>
          </a:xfrm>
        </p:spPr>
        <p:txBody>
          <a:bodyPr>
            <a:normAutofit/>
          </a:bodyPr>
          <a:lstStyle>
            <a:lvl1pPr>
              <a:lnSpc>
                <a:spcPct val="150000"/>
              </a:lnSpc>
              <a:defRPr sz="1600" baseline="0">
                <a:solidFill>
                  <a:srgbClr val="7E7F80"/>
                </a:solidFill>
              </a:defRPr>
            </a:lvl1pPr>
            <a:lvl2pPr>
              <a:defRPr sz="1200"/>
            </a:lvl2pPr>
            <a:lvl3pPr>
              <a:defRPr sz="1200"/>
            </a:lvl3pPr>
            <a:lvl4pPr>
              <a:defRPr sz="1200"/>
            </a:lvl4pPr>
            <a:lvl5pPr>
              <a:defRPr sz="1200"/>
            </a:lvl5pPr>
          </a:lstStyle>
          <a:p>
            <a:pPr lvl="0"/>
            <a:r>
              <a:rPr lang="cs-CZ"/>
              <a:t>Upravte styly předlohy textu.</a:t>
            </a:r>
          </a:p>
        </p:txBody>
      </p:sp>
      <p:sp>
        <p:nvSpPr>
          <p:cNvPr id="9" name="Zástupný symbol pro nadpis 9"/>
          <p:cNvSpPr>
            <a:spLocks noGrp="1"/>
          </p:cNvSpPr>
          <p:nvPr>
            <p:ph type="title"/>
          </p:nvPr>
        </p:nvSpPr>
        <p:spPr>
          <a:xfrm>
            <a:off x="1080000" y="1800000"/>
            <a:ext cx="9997672" cy="678265"/>
          </a:xfrm>
          <a:prstGeom prst="rect">
            <a:avLst/>
          </a:prstGeom>
        </p:spPr>
        <p:txBody>
          <a:bodyPr vert="horz" lIns="91440" tIns="45720" rIns="91440" bIns="45720" rtlCol="0" anchor="ctr">
            <a:normAutofit/>
          </a:bodyPr>
          <a:lstStyle>
            <a:lvl1pPr>
              <a:lnSpc>
                <a:spcPct val="100000"/>
              </a:lnSpc>
              <a:defRPr sz="3000" b="1">
                <a:solidFill>
                  <a:srgbClr val="006EAB"/>
                </a:solidFill>
              </a:defRPr>
            </a:lvl1pPr>
          </a:lstStyle>
          <a:p>
            <a:r>
              <a:rPr lang="cs-CZ"/>
              <a:t>Kliknutím lze upravit styl.</a:t>
            </a:r>
            <a:endParaRPr lang="cs-CZ" dirty="0"/>
          </a:p>
        </p:txBody>
      </p:sp>
    </p:spTree>
    <p:extLst>
      <p:ext uri="{BB962C8B-B14F-4D97-AF65-F5344CB8AC3E}">
        <p14:creationId xmlns:p14="http://schemas.microsoft.com/office/powerpoint/2010/main" val="48895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f">
    <p:spTree>
      <p:nvGrpSpPr>
        <p:cNvPr id="1" name=""/>
        <p:cNvGrpSpPr/>
        <p:nvPr/>
      </p:nvGrpSpPr>
      <p:grpSpPr>
        <a:xfrm>
          <a:off x="0" y="0"/>
          <a:ext cx="0" cy="0"/>
          <a:chOff x="0" y="0"/>
          <a:chExt cx="0" cy="0"/>
        </a:xfrm>
      </p:grpSpPr>
      <p:sp>
        <p:nvSpPr>
          <p:cNvPr id="4" name="Zástupný symbol pro graf 3"/>
          <p:cNvSpPr>
            <a:spLocks noGrp="1"/>
          </p:cNvSpPr>
          <p:nvPr>
            <p:ph type="chart" sz="quarter" idx="10"/>
          </p:nvPr>
        </p:nvSpPr>
        <p:spPr>
          <a:xfrm>
            <a:off x="2143268" y="1733906"/>
            <a:ext cx="7315200" cy="4189412"/>
          </a:xfrm>
        </p:spPr>
        <p:txBody>
          <a:bodyPr/>
          <a:lstStyle/>
          <a:p>
            <a:r>
              <a:rPr lang="cs-CZ"/>
              <a:t>Kliknutím na ikonu přidáte graf.</a:t>
            </a:r>
          </a:p>
        </p:txBody>
      </p:sp>
    </p:spTree>
    <p:extLst>
      <p:ext uri="{BB962C8B-B14F-4D97-AF65-F5344CB8AC3E}">
        <p14:creationId xmlns:p14="http://schemas.microsoft.com/office/powerpoint/2010/main" val="1775001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onec">
    <p:spTree>
      <p:nvGrpSpPr>
        <p:cNvPr id="1" name=""/>
        <p:cNvGrpSpPr/>
        <p:nvPr/>
      </p:nvGrpSpPr>
      <p:grpSpPr>
        <a:xfrm>
          <a:off x="0" y="0"/>
          <a:ext cx="0" cy="0"/>
          <a:chOff x="0" y="0"/>
          <a:chExt cx="0" cy="0"/>
        </a:xfrm>
      </p:grpSpPr>
      <p:pic>
        <p:nvPicPr>
          <p:cNvPr id="3" name="Picture 5" descr="logo_CMYK_Rada.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05599" y="3305242"/>
            <a:ext cx="2380803" cy="576000"/>
          </a:xfrm>
          <a:prstGeom prst="rect">
            <a:avLst/>
          </a:prstGeom>
        </p:spPr>
      </p:pic>
      <p:sp>
        <p:nvSpPr>
          <p:cNvPr id="4" name="Obdélník 3"/>
          <p:cNvSpPr/>
          <p:nvPr userDrawn="1"/>
        </p:nvSpPr>
        <p:spPr>
          <a:xfrm>
            <a:off x="5441109" y="3908497"/>
            <a:ext cx="1149674" cy="430887"/>
          </a:xfrm>
          <a:prstGeom prst="rect">
            <a:avLst/>
          </a:prstGeom>
        </p:spPr>
        <p:txBody>
          <a:bodyPr wrap="none">
            <a:spAutoFit/>
          </a:bodyPr>
          <a:lstStyle/>
          <a:p>
            <a:r>
              <a:rPr lang="cs-CZ" sz="2200" b="0" i="0" u="none" strike="noStrike" baseline="0" dirty="0">
                <a:latin typeface="Tahoma" panose="020B0604030504040204" pitchFamily="34" charset="0"/>
              </a:rPr>
              <a:t>© 2023</a:t>
            </a:r>
            <a:endParaRPr lang="cs-CZ" sz="2200" baseline="0" dirty="0"/>
          </a:p>
        </p:txBody>
      </p:sp>
    </p:spTree>
    <p:extLst>
      <p:ext uri="{BB962C8B-B14F-4D97-AF65-F5344CB8AC3E}">
        <p14:creationId xmlns:p14="http://schemas.microsoft.com/office/powerpoint/2010/main" val="2665915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cs-CZ"/>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cs-CZ"/>
              <a:t>Click to edit Master subtitle style</a:t>
            </a:r>
            <a:endParaRPr lang="en-US"/>
          </a:p>
        </p:txBody>
      </p:sp>
    </p:spTree>
    <p:extLst>
      <p:ext uri="{BB962C8B-B14F-4D97-AF65-F5344CB8AC3E}">
        <p14:creationId xmlns:p14="http://schemas.microsoft.com/office/powerpoint/2010/main" val="1911843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file://localhost/Users/pavelfingr/Creative%20Cloud%20Files/WORK_rozdelane/Viktor/RVDA_prezentace_16_9/Links/prezentace_zaver.jpg" TargetMode="Externa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rezentace_zaver.jpg" descr="/Users/pavelfingr/Creative Cloud Files/WORK_rozdelane/Viktor/RVDA_prezentace_16_9/Links/prezentace_zaver.jpg"/>
          <p:cNvPicPr>
            <a:picLocks noChangeAspect="1"/>
          </p:cNvPicPr>
          <p:nvPr userDrawn="1"/>
        </p:nvPicPr>
        <p:blipFill>
          <a:blip r:embed="rId9" r:link="rId10">
            <a:extLst>
              <a:ext uri="{28A0092B-C50C-407E-A947-70E740481C1C}">
                <a14:useLocalDpi xmlns:a14="http://schemas.microsoft.com/office/drawing/2010/main" val="0"/>
              </a:ext>
            </a:extLst>
          </a:blip>
          <a:stretch>
            <a:fillRect/>
          </a:stretch>
        </p:blipFill>
        <p:spPr>
          <a:xfrm>
            <a:off x="0" y="-12763"/>
            <a:ext cx="12192001" cy="1628447"/>
          </a:xfrm>
          <a:prstGeom prst="rect">
            <a:avLst/>
          </a:prstGeom>
        </p:spPr>
      </p:pic>
      <p:sp>
        <p:nvSpPr>
          <p:cNvPr id="10" name="Zástupný symbol pro nadpis 9"/>
          <p:cNvSpPr>
            <a:spLocks noGrp="1"/>
          </p:cNvSpPr>
          <p:nvPr>
            <p:ph type="title"/>
          </p:nvPr>
        </p:nvSpPr>
        <p:spPr>
          <a:xfrm>
            <a:off x="660550" y="2550710"/>
            <a:ext cx="10515600" cy="678265"/>
          </a:xfrm>
          <a:prstGeom prst="rect">
            <a:avLst/>
          </a:prstGeom>
        </p:spPr>
        <p:txBody>
          <a:bodyPr vert="horz" lIns="91440" tIns="45720" rIns="91440" bIns="45720" rtlCol="0" anchor="ctr">
            <a:normAutofit/>
          </a:bodyPr>
          <a:lstStyle/>
          <a:p>
            <a:r>
              <a:rPr lang="cs-CZ" dirty="0"/>
              <a:t>Kliknutím lze upravit styl.</a:t>
            </a:r>
          </a:p>
        </p:txBody>
      </p:sp>
      <p:sp>
        <p:nvSpPr>
          <p:cNvPr id="14" name="Zástupný symbol pro text 13"/>
          <p:cNvSpPr>
            <a:spLocks noGrp="1"/>
          </p:cNvSpPr>
          <p:nvPr>
            <p:ph type="body" idx="1"/>
          </p:nvPr>
        </p:nvSpPr>
        <p:spPr>
          <a:xfrm>
            <a:off x="660550" y="4798535"/>
            <a:ext cx="8398790" cy="592616"/>
          </a:xfrm>
          <a:prstGeom prst="rect">
            <a:avLst/>
          </a:prstGeom>
        </p:spPr>
        <p:txBody>
          <a:bodyPr vert="horz" lIns="91440" tIns="45720" rIns="91440" bIns="45720" rtlCol="0">
            <a:normAutofit/>
          </a:bodyPr>
          <a:lstStyle/>
          <a:p>
            <a:pPr lvl="0"/>
            <a:r>
              <a:rPr lang="cs-CZ" dirty="0"/>
              <a:t>Přednášející:		jméno autora</a:t>
            </a:r>
          </a:p>
          <a:p>
            <a:pPr lvl="0"/>
            <a:r>
              <a:rPr lang="cs-CZ" dirty="0"/>
              <a:t>		pozice</a:t>
            </a:r>
          </a:p>
          <a:p>
            <a:pPr lvl="0"/>
            <a:r>
              <a:rPr lang="cs-CZ" dirty="0"/>
              <a:t>Termín přednášky:	</a:t>
            </a:r>
            <a:r>
              <a:rPr lang="cs-CZ" dirty="0" err="1"/>
              <a:t>xx</a:t>
            </a:r>
            <a:r>
              <a:rPr lang="cs-CZ" dirty="0"/>
              <a:t>. </a:t>
            </a:r>
            <a:r>
              <a:rPr lang="cs-CZ" dirty="0" err="1"/>
              <a:t>xx</a:t>
            </a:r>
            <a:r>
              <a:rPr lang="cs-CZ" dirty="0"/>
              <a:t>. </a:t>
            </a:r>
            <a:r>
              <a:rPr lang="cs-CZ" dirty="0" err="1"/>
              <a:t>xxxx</a:t>
            </a:r>
            <a:endParaRPr lang="cs-CZ" dirty="0"/>
          </a:p>
        </p:txBody>
      </p:sp>
    </p:spTree>
    <p:extLst>
      <p:ext uri="{BB962C8B-B14F-4D97-AF65-F5344CB8AC3E}">
        <p14:creationId xmlns:p14="http://schemas.microsoft.com/office/powerpoint/2010/main" val="964292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Lst>
  <p:hf hdr="0" ftr="0" dt="0"/>
  <p:txStyles>
    <p:titleStyle>
      <a:lvl1pPr algn="l" defTabSz="914400" rtl="0" eaLnBrk="1" latinLnBrk="0" hangingPunct="1">
        <a:lnSpc>
          <a:spcPct val="90000"/>
        </a:lnSpc>
        <a:spcBef>
          <a:spcPct val="0"/>
        </a:spcBef>
        <a:buNone/>
        <a:defRPr lang="cs-CZ" sz="2000" b="1" kern="1200" baseline="0" dirty="0" smtClean="0">
          <a:solidFill>
            <a:srgbClr val="005587"/>
          </a:solidFill>
          <a:latin typeface="Tahoma"/>
          <a:ea typeface="+mn-ea"/>
          <a:cs typeface="Tahoma"/>
        </a:defRPr>
      </a:lvl1pPr>
    </p:titleStyle>
    <p:bodyStyle>
      <a:lvl1pPr marL="0" indent="0" algn="l" defTabSz="914400" rtl="0" eaLnBrk="1" latinLnBrk="0" hangingPunct="1">
        <a:lnSpc>
          <a:spcPct val="100000"/>
        </a:lnSpc>
        <a:spcBef>
          <a:spcPts val="0"/>
        </a:spcBef>
        <a:buFont typeface="Arial" panose="020B0604020202020204" pitchFamily="34" charset="0"/>
        <a:buNone/>
        <a:defRPr sz="9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8.png"/><Relationship Id="rId21" Type="http://schemas.openxmlformats.org/officeDocument/2006/relationships/image" Target="../media/image25.jpeg"/><Relationship Id="rId7" Type="http://schemas.openxmlformats.org/officeDocument/2006/relationships/image" Target="../media/image12.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11.xml"/><Relationship Id="rId16" Type="http://schemas.openxmlformats.org/officeDocument/2006/relationships/image" Target="../media/image20.jpeg"/><Relationship Id="rId20" Type="http://schemas.openxmlformats.org/officeDocument/2006/relationships/image" Target="../media/image24.png"/><Relationship Id="rId1" Type="http://schemas.openxmlformats.org/officeDocument/2006/relationships/slideLayout" Target="../slideLayouts/slideLayout4.xml"/><Relationship Id="rId6" Type="http://schemas.openxmlformats.org/officeDocument/2006/relationships/image" Target="../media/image11.png"/><Relationship Id="rId11" Type="http://schemas.openxmlformats.org/officeDocument/2006/relationships/image" Target="../media/image15.png"/><Relationship Id="rId5" Type="http://schemas.openxmlformats.org/officeDocument/2006/relationships/image" Target="../media/image10.jpeg"/><Relationship Id="rId15" Type="http://schemas.openxmlformats.org/officeDocument/2006/relationships/image" Target="../media/image19.jpeg"/><Relationship Id="rId10" Type="http://schemas.openxmlformats.org/officeDocument/2006/relationships/image" Target="../media/image6.png"/><Relationship Id="rId19"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8.png"/><Relationship Id="rId22"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hart" Target="../charts/chart3.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emf"/></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hart" Target="../charts/chart4.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31.png"/><Relationship Id="rId4" Type="http://schemas.openxmlformats.org/officeDocument/2006/relationships/image" Target="../media/image29.emf"/></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8.svg"/></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file://localhost/Users/pavelfingr/Creative%20Cloud%20Files/WORK_rozdelane/Viktor/RVDA_prezentace_16_9/Links/prezentace_zahlavi.jpg"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file://localhost/Users/pavelfingr/Creative%20Cloud%20Files/WORK_rozdelane/Viktor/RVDA_prezentace_16_9/Links/prezentace_zahlavi.jpg"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s://www.rvda.cz/legislativa/stanoviska-ceaob" TargetMode="External"/><Relationship Id="rId2" Type="http://schemas.openxmlformats.org/officeDocument/2006/relationships/hyperlink" Target="https://finance.ec.europa.eu/regulation-and-supervision/expert-groups-comitology-and-other-committees/committee-european-auditing-oversight-bodies_en#guidelines" TargetMode="Externa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53.png"/><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7164" y="3319917"/>
            <a:ext cx="9997672" cy="1284051"/>
          </a:xfrm>
        </p:spPr>
        <p:txBody>
          <a:bodyPr>
            <a:normAutofit/>
          </a:bodyPr>
          <a:lstStyle/>
          <a:p>
            <a:r>
              <a:rPr lang="cs-CZ" dirty="0">
                <a:solidFill>
                  <a:schemeClr val="accent1">
                    <a:lumMod val="50000"/>
                  </a:schemeClr>
                </a:solidFill>
              </a:rPr>
              <a:t>Kulatý stůl 2023		</a:t>
            </a:r>
          </a:p>
        </p:txBody>
      </p:sp>
      <p:sp>
        <p:nvSpPr>
          <p:cNvPr id="3" name="Zástupný symbol pro obsah 2"/>
          <p:cNvSpPr>
            <a:spLocks noGrp="1"/>
          </p:cNvSpPr>
          <p:nvPr>
            <p:ph idx="13"/>
          </p:nvPr>
        </p:nvSpPr>
        <p:spPr>
          <a:xfrm>
            <a:off x="1080000" y="5154494"/>
            <a:ext cx="9997672" cy="1004259"/>
          </a:xfrm>
        </p:spPr>
        <p:txBody>
          <a:bodyPr>
            <a:noAutofit/>
          </a:bodyPr>
          <a:lstStyle/>
          <a:p>
            <a:r>
              <a:rPr lang="cs-CZ" sz="1800" b="1" dirty="0">
                <a:solidFill>
                  <a:srgbClr val="005587"/>
                </a:solidFill>
                <a:latin typeface="Tahoma"/>
                <a:cs typeface="Tahoma"/>
              </a:rPr>
              <a:t>Rada pro veřejný dohled nad auditem</a:t>
            </a:r>
          </a:p>
          <a:p>
            <a:endParaRPr lang="cs-CZ" sz="1800" dirty="0">
              <a:solidFill>
                <a:srgbClr val="005587"/>
              </a:solidFill>
              <a:latin typeface="Tahoma"/>
              <a:cs typeface="Tahoma"/>
            </a:endParaRPr>
          </a:p>
          <a:p>
            <a:r>
              <a:rPr lang="cs-CZ" sz="1800" dirty="0">
                <a:solidFill>
                  <a:srgbClr val="005587"/>
                </a:solidFill>
                <a:latin typeface="Tahoma"/>
                <a:cs typeface="Tahoma"/>
              </a:rPr>
              <a:t>Únor 2023</a:t>
            </a:r>
          </a:p>
          <a:p>
            <a:endParaRPr lang="cs-CZ" sz="1400" dirty="0">
              <a:solidFill>
                <a:srgbClr val="0070C0"/>
              </a:solidFill>
            </a:endParaRPr>
          </a:p>
        </p:txBody>
      </p:sp>
    </p:spTree>
    <p:extLst>
      <p:ext uri="{BB962C8B-B14F-4D97-AF65-F5344CB8AC3E}">
        <p14:creationId xmlns:p14="http://schemas.microsoft.com/office/powerpoint/2010/main" val="322519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číslo snímku 4">
            <a:extLst>
              <a:ext uri="{FF2B5EF4-FFF2-40B4-BE49-F238E27FC236}">
                <a16:creationId xmlns:a16="http://schemas.microsoft.com/office/drawing/2014/main" id="{4F42D8AB-9209-484D-987B-3E8631C35517}"/>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2</a:t>
            </a:fld>
            <a:endParaRPr lang="cs-CZ" dirty="0"/>
          </a:p>
        </p:txBody>
      </p:sp>
      <p:sp>
        <p:nvSpPr>
          <p:cNvPr id="4" name="Nadpis 1">
            <a:extLst>
              <a:ext uri="{FF2B5EF4-FFF2-40B4-BE49-F238E27FC236}">
                <a16:creationId xmlns:a16="http://schemas.microsoft.com/office/drawing/2014/main" id="{0F212389-86E5-4D0C-54C8-A5FB5C544293}"/>
              </a:ext>
            </a:extLst>
          </p:cNvPr>
          <p:cNvSpPr txBox="1">
            <a:spLocks/>
          </p:cNvSpPr>
          <p:nvPr/>
        </p:nvSpPr>
        <p:spPr>
          <a:xfrm>
            <a:off x="643119" y="2082800"/>
            <a:ext cx="10786881" cy="4021755"/>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lang="cs-CZ" sz="3000" b="1" kern="1200" baseline="0">
                <a:solidFill>
                  <a:srgbClr val="006EAB"/>
                </a:solidFill>
                <a:latin typeface="Tahoma"/>
                <a:ea typeface="+mn-ea"/>
                <a:cs typeface="Tahoma"/>
              </a:defRPr>
            </a:lvl1pPr>
          </a:lstStyle>
          <a:p>
            <a:pPr marL="228600" algn="just"/>
            <a:br>
              <a:rPr lang="cs-CZ" sz="2400" dirty="0">
                <a:solidFill>
                  <a:srgbClr val="0070C0"/>
                </a:solidFill>
              </a:rPr>
            </a:br>
            <a:r>
              <a:rPr lang="cs-CZ" sz="2800" dirty="0">
                <a:solidFill>
                  <a:srgbClr val="005587"/>
                </a:solidFill>
              </a:rPr>
              <a:t>Upozornění </a:t>
            </a:r>
            <a:br>
              <a:rPr lang="cs-CZ" sz="2400" dirty="0">
                <a:solidFill>
                  <a:srgbClr val="0070C0"/>
                </a:solidFill>
              </a:rPr>
            </a:br>
            <a:br>
              <a:rPr lang="cs-CZ" sz="2400" dirty="0">
                <a:solidFill>
                  <a:srgbClr val="0070C0"/>
                </a:solidFill>
              </a:rPr>
            </a:br>
            <a:r>
              <a:rPr lang="cs-CZ" sz="1600" b="0" i="1" dirty="0">
                <a:solidFill>
                  <a:srgbClr val="005587"/>
                </a:solidFill>
              </a:rPr>
              <a:t>Upozorňujeme, že informace uvedené v této prezentaci nepředstavují závazný výklad právních předpisů. Rada nemůže předjímat rozhodnutí soudních či jiných orgánů a jejich výklad právních předpisů. Zde uvedená stanoviska jsou obecné povahy, vycházejí ze současného právního stavu, zachycují aktuální přístup k dané problematice a v případě změny právních a profesních předpisů, odborných názorů či rozhodnutí soudů nebo správních orgánů se mohou měnit.</a:t>
            </a:r>
          </a:p>
          <a:p>
            <a:pPr marL="228600" algn="just"/>
            <a:endParaRPr lang="cs-CZ" sz="1600" b="0" i="1" dirty="0">
              <a:solidFill>
                <a:srgbClr val="005587"/>
              </a:solidFill>
            </a:endParaRPr>
          </a:p>
          <a:p>
            <a:pPr marL="228600" algn="just"/>
            <a:r>
              <a:rPr lang="cs-CZ" sz="1600" b="0" i="1" dirty="0">
                <a:solidFill>
                  <a:srgbClr val="005587"/>
                </a:solidFill>
              </a:rPr>
              <a:t>Názory vyjádřené v průběhu této schůzky a v této prezentaci nepředstavují oficiální názor Rady, Prezidia, kontrolního ani disciplinárního výboru Rady.</a:t>
            </a:r>
          </a:p>
          <a:p>
            <a:pPr marL="228600" algn="just"/>
            <a:br>
              <a:rPr lang="cs-CZ" sz="1400" b="0" dirty="0">
                <a:latin typeface="+mn-lt"/>
                <a:ea typeface="Calibri" panose="020F0502020204030204" pitchFamily="34" charset="0"/>
              </a:rPr>
            </a:br>
            <a:r>
              <a:rPr lang="cs-CZ" sz="1400" dirty="0">
                <a:latin typeface="Calibri" panose="020F0502020204030204" pitchFamily="34" charset="0"/>
                <a:ea typeface="Calibri" panose="020F0502020204030204" pitchFamily="34" charset="0"/>
              </a:rPr>
              <a:t> </a:t>
            </a:r>
            <a:br>
              <a:rPr lang="cs-CZ" sz="1800" dirty="0">
                <a:solidFill>
                  <a:srgbClr val="0070C0"/>
                </a:solidFill>
              </a:rPr>
            </a:br>
            <a:endParaRPr lang="cs-CZ" sz="1600" dirty="0">
              <a:solidFill>
                <a:srgbClr val="005587"/>
              </a:solidFill>
            </a:endParaRPr>
          </a:p>
        </p:txBody>
      </p:sp>
    </p:spTree>
    <p:extLst>
      <p:ext uri="{BB962C8B-B14F-4D97-AF65-F5344CB8AC3E}">
        <p14:creationId xmlns:p14="http://schemas.microsoft.com/office/powerpoint/2010/main" val="3301277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69483653-177B-496F-A7C5-9D3963C0083B}"/>
              </a:ext>
            </a:extLst>
          </p:cNvPr>
          <p:cNvSpPr>
            <a:spLocks noGrp="1"/>
          </p:cNvSpPr>
          <p:nvPr>
            <p:ph type="body" sz="quarter" idx="10"/>
          </p:nvPr>
        </p:nvSpPr>
        <p:spPr>
          <a:xfrm>
            <a:off x="1080000" y="1847462"/>
            <a:ext cx="6515118" cy="4378678"/>
          </a:xfrm>
          <a:ln>
            <a:noFill/>
          </a:ln>
        </p:spPr>
        <p:txBody>
          <a:bodyPr>
            <a:normAutofit/>
          </a:bodyPr>
          <a:lstStyle/>
          <a:p>
            <a:pPr marL="342900" indent="-342900">
              <a:lnSpc>
                <a:spcPct val="110000"/>
              </a:lnSpc>
              <a:spcBef>
                <a:spcPts val="200"/>
              </a:spcBef>
              <a:buFont typeface="+mj-lt"/>
              <a:buAutoNum type="arabicPeriod"/>
            </a:pPr>
            <a:r>
              <a:rPr lang="pl-PL" sz="2400" dirty="0">
                <a:solidFill>
                  <a:srgbClr val="005587"/>
                </a:solidFill>
                <a:latin typeface="Tahoma"/>
                <a:cs typeface="Tahoma"/>
              </a:rPr>
              <a:t>Úvodní slovo</a:t>
            </a:r>
          </a:p>
          <a:p>
            <a:pPr marL="342900" indent="-342900">
              <a:lnSpc>
                <a:spcPct val="110000"/>
              </a:lnSpc>
              <a:spcBef>
                <a:spcPts val="200"/>
              </a:spcBef>
              <a:buFont typeface="+mj-lt"/>
              <a:buAutoNum type="arabicPeriod"/>
            </a:pPr>
            <a:r>
              <a:rPr lang="pl-PL" sz="2400" dirty="0">
                <a:solidFill>
                  <a:srgbClr val="005587"/>
                </a:solidFill>
                <a:latin typeface="Tahoma"/>
                <a:cs typeface="Tahoma"/>
              </a:rPr>
              <a:t>Zjištění z kontrol kvality 2022</a:t>
            </a:r>
          </a:p>
          <a:p>
            <a:pPr>
              <a:lnSpc>
                <a:spcPct val="110000"/>
              </a:lnSpc>
              <a:spcBef>
                <a:spcPts val="200"/>
              </a:spcBef>
            </a:pPr>
            <a:r>
              <a:rPr lang="pl-PL" sz="2400" dirty="0">
                <a:solidFill>
                  <a:srgbClr val="005587"/>
                </a:solidFill>
                <a:latin typeface="Tahoma"/>
                <a:cs typeface="Tahoma"/>
              </a:rPr>
              <a:t>3. Nejčastější zjištění v oblasti IT</a:t>
            </a:r>
          </a:p>
          <a:p>
            <a:pPr>
              <a:lnSpc>
                <a:spcPct val="110000"/>
              </a:lnSpc>
              <a:spcBef>
                <a:spcPts val="200"/>
              </a:spcBef>
            </a:pPr>
            <a:r>
              <a:rPr lang="pl-PL" sz="2400" dirty="0">
                <a:solidFill>
                  <a:srgbClr val="005587"/>
                </a:solidFill>
                <a:latin typeface="Tahoma"/>
                <a:cs typeface="Tahoma"/>
              </a:rPr>
              <a:t>4. ISQM1 a ISQM 2</a:t>
            </a:r>
          </a:p>
          <a:p>
            <a:pPr>
              <a:lnSpc>
                <a:spcPct val="110000"/>
              </a:lnSpc>
              <a:spcBef>
                <a:spcPts val="200"/>
              </a:spcBef>
            </a:pPr>
            <a:r>
              <a:rPr lang="pl-PL" sz="2400" dirty="0">
                <a:solidFill>
                  <a:srgbClr val="005587"/>
                </a:solidFill>
                <a:latin typeface="Tahoma"/>
                <a:cs typeface="Tahoma"/>
              </a:rPr>
              <a:t>5. Navazující řízení</a:t>
            </a:r>
          </a:p>
          <a:p>
            <a:pPr>
              <a:lnSpc>
                <a:spcPct val="110000"/>
              </a:lnSpc>
              <a:spcBef>
                <a:spcPts val="200"/>
              </a:spcBef>
            </a:pPr>
            <a:r>
              <a:rPr lang="pl-PL" sz="2400" dirty="0">
                <a:solidFill>
                  <a:srgbClr val="005587"/>
                </a:solidFill>
                <a:latin typeface="Tahoma"/>
                <a:cs typeface="Tahoma"/>
              </a:rPr>
              <a:t>6. Legislativa</a:t>
            </a:r>
          </a:p>
          <a:p>
            <a:pPr>
              <a:lnSpc>
                <a:spcPct val="110000"/>
              </a:lnSpc>
              <a:spcBef>
                <a:spcPts val="200"/>
              </a:spcBef>
            </a:pPr>
            <a:r>
              <a:rPr lang="pl-PL" sz="2400" dirty="0">
                <a:solidFill>
                  <a:srgbClr val="005587"/>
                </a:solidFill>
                <a:latin typeface="Tahoma"/>
                <a:cs typeface="Tahoma"/>
              </a:rPr>
              <a:t>7. Informační povinnosti auditora</a:t>
            </a:r>
          </a:p>
          <a:p>
            <a:pPr>
              <a:lnSpc>
                <a:spcPct val="110000"/>
              </a:lnSpc>
              <a:spcBef>
                <a:spcPts val="200"/>
              </a:spcBef>
            </a:pPr>
            <a:r>
              <a:rPr lang="pl-PL" sz="2400" dirty="0">
                <a:solidFill>
                  <a:srgbClr val="005587"/>
                </a:solidFill>
                <a:latin typeface="Tahoma"/>
                <a:cs typeface="Tahoma"/>
              </a:rPr>
              <a:t>8. Zahraniční spolupráce</a:t>
            </a:r>
          </a:p>
          <a:p>
            <a:pPr>
              <a:lnSpc>
                <a:spcPct val="110000"/>
              </a:lnSpc>
              <a:spcBef>
                <a:spcPts val="200"/>
              </a:spcBef>
            </a:pPr>
            <a:r>
              <a:rPr lang="pl-PL" sz="2400" dirty="0">
                <a:solidFill>
                  <a:srgbClr val="005587"/>
                </a:solidFill>
                <a:latin typeface="Tahoma"/>
                <a:cs typeface="Tahoma"/>
              </a:rPr>
              <a:t>9. </a:t>
            </a:r>
            <a:r>
              <a:rPr lang="cs-CZ" sz="2400" dirty="0">
                <a:solidFill>
                  <a:srgbClr val="005587"/>
                </a:solidFill>
              </a:rPr>
              <a:t>Vybrané dotazy auditorů</a:t>
            </a:r>
            <a:endParaRPr lang="pl-PL" sz="2400" dirty="0">
              <a:solidFill>
                <a:srgbClr val="005587"/>
              </a:solidFill>
              <a:latin typeface="Tahoma"/>
              <a:cs typeface="Tahoma"/>
            </a:endParaRPr>
          </a:p>
        </p:txBody>
      </p:sp>
      <p:sp>
        <p:nvSpPr>
          <p:cNvPr id="3" name="Nadpis 2">
            <a:extLst>
              <a:ext uri="{FF2B5EF4-FFF2-40B4-BE49-F238E27FC236}">
                <a16:creationId xmlns:a16="http://schemas.microsoft.com/office/drawing/2014/main" id="{DFB02CBE-867E-4347-AA57-8D797678E406}"/>
              </a:ext>
            </a:extLst>
          </p:cNvPr>
          <p:cNvSpPr>
            <a:spLocks noGrp="1"/>
          </p:cNvSpPr>
          <p:nvPr>
            <p:ph type="title"/>
          </p:nvPr>
        </p:nvSpPr>
        <p:spPr>
          <a:xfrm>
            <a:off x="1080000" y="1134111"/>
            <a:ext cx="9997672" cy="529132"/>
          </a:xfrm>
        </p:spPr>
        <p:txBody>
          <a:bodyPr>
            <a:normAutofit/>
          </a:bodyPr>
          <a:lstStyle/>
          <a:p>
            <a:r>
              <a:rPr lang="cs-CZ" sz="2700" dirty="0">
                <a:solidFill>
                  <a:srgbClr val="005587"/>
                </a:solidFill>
              </a:rPr>
              <a:t>OBSAH</a:t>
            </a:r>
          </a:p>
        </p:txBody>
      </p:sp>
      <p:sp>
        <p:nvSpPr>
          <p:cNvPr id="4" name="Zástupný symbol pro číslo snímku 4">
            <a:extLst>
              <a:ext uri="{FF2B5EF4-FFF2-40B4-BE49-F238E27FC236}">
                <a16:creationId xmlns:a16="http://schemas.microsoft.com/office/drawing/2014/main" id="{9C54C5AD-1A73-4E20-808B-4690C08CE93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3</a:t>
            </a:fld>
            <a:endParaRPr lang="cs-CZ" dirty="0"/>
          </a:p>
        </p:txBody>
      </p:sp>
      <p:pic>
        <p:nvPicPr>
          <p:cNvPr id="5" name="Obrázek 4">
            <a:extLst>
              <a:ext uri="{FF2B5EF4-FFF2-40B4-BE49-F238E27FC236}">
                <a16:creationId xmlns:a16="http://schemas.microsoft.com/office/drawing/2014/main" id="{E1DA01F2-40C4-4D9A-93C2-FEC952865290}"/>
              </a:ext>
            </a:extLst>
          </p:cNvPr>
          <p:cNvPicPr>
            <a:picLocks noChangeAspect="1"/>
          </p:cNvPicPr>
          <p:nvPr/>
        </p:nvPicPr>
        <p:blipFill>
          <a:blip r:embed="rId3"/>
          <a:stretch>
            <a:fillRect/>
          </a:stretch>
        </p:blipFill>
        <p:spPr>
          <a:xfrm>
            <a:off x="6569432" y="1663243"/>
            <a:ext cx="3641912" cy="4588809"/>
          </a:xfrm>
          <a:prstGeom prst="rect">
            <a:avLst/>
          </a:prstGeom>
        </p:spPr>
      </p:pic>
    </p:spTree>
    <p:extLst>
      <p:ext uri="{BB962C8B-B14F-4D97-AF65-F5344CB8AC3E}">
        <p14:creationId xmlns:p14="http://schemas.microsoft.com/office/powerpoint/2010/main" val="2762938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040A80-551C-4CD7-95E2-07EC4CAA97AC}"/>
              </a:ext>
            </a:extLst>
          </p:cNvPr>
          <p:cNvSpPr>
            <a:spLocks noGrp="1"/>
          </p:cNvSpPr>
          <p:nvPr>
            <p:ph type="title"/>
          </p:nvPr>
        </p:nvSpPr>
        <p:spPr>
          <a:xfrm>
            <a:off x="1080000" y="3313909"/>
            <a:ext cx="9997672" cy="678265"/>
          </a:xfrm>
        </p:spPr>
        <p:txBody>
          <a:bodyPr>
            <a:noAutofit/>
          </a:bodyPr>
          <a:lstStyle/>
          <a:p>
            <a:br>
              <a:rPr lang="cs-CZ" sz="3200" dirty="0">
                <a:solidFill>
                  <a:srgbClr val="0070C0"/>
                </a:solidFill>
              </a:rPr>
            </a:br>
            <a:r>
              <a:rPr lang="cs-CZ" sz="2700" dirty="0">
                <a:solidFill>
                  <a:srgbClr val="005587"/>
                </a:solidFill>
                <a:latin typeface="Tahoma" panose="020B0604030504040204" pitchFamily="34" charset="0"/>
                <a:ea typeface="Tahoma" panose="020B0604030504040204" pitchFamily="34" charset="0"/>
                <a:cs typeface="Tahoma" panose="020B0604030504040204" pitchFamily="34" charset="0"/>
              </a:rPr>
              <a:t>2</a:t>
            </a:r>
            <a:r>
              <a:rPr lang="cs-CZ" sz="2700" dirty="0">
                <a:solidFill>
                  <a:srgbClr val="005587"/>
                </a:solidFill>
              </a:rPr>
              <a:t>. </a:t>
            </a:r>
            <a:r>
              <a:rPr lang="pl-PL" sz="2700" dirty="0">
                <a:solidFill>
                  <a:srgbClr val="005587"/>
                </a:solidFill>
              </a:rPr>
              <a:t>Zjištění z kontrol kvality 2022</a:t>
            </a:r>
            <a:br>
              <a:rPr lang="cs-CZ" sz="2700" dirty="0">
                <a:solidFill>
                  <a:srgbClr val="005587"/>
                </a:solidFill>
                <a:latin typeface="Tahoma" panose="020B0604030504040204" pitchFamily="34" charset="0"/>
                <a:ea typeface="Tahoma" panose="020B0604030504040204" pitchFamily="34" charset="0"/>
                <a:cs typeface="Tahoma" panose="020B0604030504040204" pitchFamily="34" charset="0"/>
              </a:rPr>
            </a:br>
            <a:endParaRPr lang="cs-CZ" sz="2700" dirty="0">
              <a:solidFill>
                <a:srgbClr val="005587"/>
              </a:solidFill>
              <a:latin typeface="Tahoma" panose="020B0604030504040204" pitchFamily="34" charset="0"/>
              <a:ea typeface="Tahoma" panose="020B0604030504040204" pitchFamily="34" charset="0"/>
              <a:cs typeface="Tahoma" panose="020B0604030504040204" pitchFamily="34" charset="0"/>
            </a:endParaRPr>
          </a:p>
        </p:txBody>
      </p:sp>
      <p:sp>
        <p:nvSpPr>
          <p:cNvPr id="3" name="Zástupný symbol pro číslo snímku 4">
            <a:extLst>
              <a:ext uri="{FF2B5EF4-FFF2-40B4-BE49-F238E27FC236}">
                <a16:creationId xmlns:a16="http://schemas.microsoft.com/office/drawing/2014/main" id="{C07739EF-3824-427E-8071-5D7FD25719F6}"/>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4</a:t>
            </a:fld>
            <a:endParaRPr lang="cs-CZ" dirty="0"/>
          </a:p>
        </p:txBody>
      </p:sp>
      <p:pic>
        <p:nvPicPr>
          <p:cNvPr id="1026" name="Picture 2" descr="How to Fix an Ailing Internal Quality Audit Program">
            <a:extLst>
              <a:ext uri="{FF2B5EF4-FFF2-40B4-BE49-F238E27FC236}">
                <a16:creationId xmlns:a16="http://schemas.microsoft.com/office/drawing/2014/main" id="{8750E5C2-D981-9DFE-992E-12A0F4DEE5E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070" r="8942"/>
          <a:stretch/>
        </p:blipFill>
        <p:spPr bwMode="auto">
          <a:xfrm>
            <a:off x="8187284" y="3313909"/>
            <a:ext cx="3647970" cy="2670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2858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DFB02CBE-867E-4347-AA57-8D797678E406}"/>
              </a:ext>
            </a:extLst>
          </p:cNvPr>
          <p:cNvSpPr>
            <a:spLocks noGrp="1"/>
          </p:cNvSpPr>
          <p:nvPr>
            <p:ph type="title"/>
          </p:nvPr>
        </p:nvSpPr>
        <p:spPr>
          <a:xfrm>
            <a:off x="637920" y="1335211"/>
            <a:ext cx="7632320" cy="529132"/>
          </a:xfrm>
        </p:spPr>
        <p:txBody>
          <a:bodyPr>
            <a:noAutofit/>
          </a:bodyPr>
          <a:lstStyle/>
          <a:p>
            <a:r>
              <a:rPr lang="cs-CZ" sz="2700" dirty="0">
                <a:solidFill>
                  <a:srgbClr val="005587"/>
                </a:solidFill>
                <a:latin typeface="Tahoma" panose="020B0604030504040204" pitchFamily="34" charset="0"/>
                <a:ea typeface="Tahoma" panose="020B0604030504040204" pitchFamily="34" charset="0"/>
                <a:cs typeface="Tahoma" panose="020B0604030504040204" pitchFamily="34" charset="0"/>
              </a:rPr>
              <a:t>Přehled kontrol kvality - zjištění</a:t>
            </a:r>
          </a:p>
        </p:txBody>
      </p:sp>
      <p:sp>
        <p:nvSpPr>
          <p:cNvPr id="4" name="Zástupný symbol pro číslo snímku 4">
            <a:extLst>
              <a:ext uri="{FF2B5EF4-FFF2-40B4-BE49-F238E27FC236}">
                <a16:creationId xmlns:a16="http://schemas.microsoft.com/office/drawing/2014/main" id="{9C54C5AD-1A73-4E20-808B-4690C08CE93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5</a:t>
            </a:fld>
            <a:endParaRPr lang="cs-CZ" dirty="0"/>
          </a:p>
        </p:txBody>
      </p:sp>
      <p:sp>
        <p:nvSpPr>
          <p:cNvPr id="7" name="Ovál 6">
            <a:extLst>
              <a:ext uri="{FF2B5EF4-FFF2-40B4-BE49-F238E27FC236}">
                <a16:creationId xmlns:a16="http://schemas.microsoft.com/office/drawing/2014/main" id="{899FDEAE-AFAC-14DA-DBE3-34641BD488DF}"/>
              </a:ext>
            </a:extLst>
          </p:cNvPr>
          <p:cNvSpPr/>
          <p:nvPr/>
        </p:nvSpPr>
        <p:spPr>
          <a:xfrm>
            <a:off x="6697381" y="1418253"/>
            <a:ext cx="4856699" cy="4719669"/>
          </a:xfrm>
          <a:prstGeom prst="ellipse">
            <a:avLst/>
          </a:prstGeom>
          <a:solidFill>
            <a:srgbClr val="006EAB">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cs-CZ" sz="3200" b="1" dirty="0">
                <a:solidFill>
                  <a:schemeClr val="bg1"/>
                </a:solidFill>
              </a:rPr>
              <a:t>Celkem</a:t>
            </a:r>
          </a:p>
          <a:p>
            <a:pPr algn="ctr"/>
            <a:r>
              <a:rPr lang="cs-CZ" sz="3200" b="1" dirty="0">
                <a:solidFill>
                  <a:schemeClr val="bg1"/>
                </a:solidFill>
              </a:rPr>
              <a:t>153 zjištění</a:t>
            </a:r>
          </a:p>
        </p:txBody>
      </p:sp>
      <p:sp>
        <p:nvSpPr>
          <p:cNvPr id="10" name="Ovál 9">
            <a:extLst>
              <a:ext uri="{FF2B5EF4-FFF2-40B4-BE49-F238E27FC236}">
                <a16:creationId xmlns:a16="http://schemas.microsoft.com/office/drawing/2014/main" id="{0F244668-2EEE-B6A0-6846-F11CE5EDF87B}"/>
              </a:ext>
            </a:extLst>
          </p:cNvPr>
          <p:cNvSpPr/>
          <p:nvPr/>
        </p:nvSpPr>
        <p:spPr>
          <a:xfrm>
            <a:off x="6930259" y="3300527"/>
            <a:ext cx="2142023" cy="1693131"/>
          </a:xfrm>
          <a:prstGeom prst="ellipse">
            <a:avLst/>
          </a:prstGeom>
          <a:solidFill>
            <a:schemeClr val="accent5">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2800" b="1" dirty="0">
                <a:solidFill>
                  <a:schemeClr val="tx2"/>
                </a:solidFill>
              </a:rPr>
              <a:t>ŘKS</a:t>
            </a:r>
          </a:p>
          <a:p>
            <a:pPr algn="ctr"/>
            <a:r>
              <a:rPr lang="cs-CZ" sz="2800" b="1" dirty="0">
                <a:solidFill>
                  <a:schemeClr val="tx2"/>
                </a:solidFill>
              </a:rPr>
              <a:t>25</a:t>
            </a:r>
          </a:p>
        </p:txBody>
      </p:sp>
      <p:sp>
        <p:nvSpPr>
          <p:cNvPr id="12" name="Ovál 11">
            <a:extLst>
              <a:ext uri="{FF2B5EF4-FFF2-40B4-BE49-F238E27FC236}">
                <a16:creationId xmlns:a16="http://schemas.microsoft.com/office/drawing/2014/main" id="{D353ACF1-25E6-531F-80C7-91C8A82225B2}"/>
              </a:ext>
            </a:extLst>
          </p:cNvPr>
          <p:cNvSpPr/>
          <p:nvPr/>
        </p:nvSpPr>
        <p:spPr>
          <a:xfrm>
            <a:off x="9224682" y="3288370"/>
            <a:ext cx="2078379" cy="1693131"/>
          </a:xfrm>
          <a:prstGeom prst="ellipse">
            <a:avLst/>
          </a:prstGeom>
          <a:solidFill>
            <a:schemeClr val="accent5">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2800" b="1" dirty="0">
                <a:solidFill>
                  <a:schemeClr val="tx2"/>
                </a:solidFill>
              </a:rPr>
              <a:t>Spisy</a:t>
            </a:r>
          </a:p>
          <a:p>
            <a:pPr algn="ctr"/>
            <a:r>
              <a:rPr lang="cs-CZ" sz="2800" b="1" dirty="0">
                <a:solidFill>
                  <a:schemeClr val="tx2"/>
                </a:solidFill>
              </a:rPr>
              <a:t>126</a:t>
            </a:r>
          </a:p>
        </p:txBody>
      </p:sp>
      <p:sp>
        <p:nvSpPr>
          <p:cNvPr id="13" name="Ovál 12">
            <a:extLst>
              <a:ext uri="{FF2B5EF4-FFF2-40B4-BE49-F238E27FC236}">
                <a16:creationId xmlns:a16="http://schemas.microsoft.com/office/drawing/2014/main" id="{8395836B-6615-A86A-86B3-5835324B28A3}"/>
              </a:ext>
            </a:extLst>
          </p:cNvPr>
          <p:cNvSpPr/>
          <p:nvPr/>
        </p:nvSpPr>
        <p:spPr>
          <a:xfrm>
            <a:off x="8527585" y="4736272"/>
            <a:ext cx="1178150" cy="1200364"/>
          </a:xfrm>
          <a:prstGeom prst="ellipse">
            <a:avLst/>
          </a:prstGeom>
          <a:solidFill>
            <a:schemeClr val="accent5">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2800" b="1" dirty="0">
                <a:solidFill>
                  <a:schemeClr val="tx2"/>
                </a:solidFill>
              </a:rPr>
              <a:t>ZT</a:t>
            </a:r>
          </a:p>
          <a:p>
            <a:pPr algn="ctr"/>
            <a:r>
              <a:rPr lang="cs-CZ" sz="2800" b="1" dirty="0">
                <a:solidFill>
                  <a:schemeClr val="tx2"/>
                </a:solidFill>
              </a:rPr>
              <a:t>2</a:t>
            </a:r>
          </a:p>
        </p:txBody>
      </p:sp>
      <p:sp>
        <p:nvSpPr>
          <p:cNvPr id="14" name="Ovál 13">
            <a:extLst>
              <a:ext uri="{FF2B5EF4-FFF2-40B4-BE49-F238E27FC236}">
                <a16:creationId xmlns:a16="http://schemas.microsoft.com/office/drawing/2014/main" id="{9F40EB26-7480-745D-7580-B110FABE98A7}"/>
              </a:ext>
            </a:extLst>
          </p:cNvPr>
          <p:cNvSpPr/>
          <p:nvPr/>
        </p:nvSpPr>
        <p:spPr>
          <a:xfrm>
            <a:off x="8456851" y="3452175"/>
            <a:ext cx="1319619" cy="1145973"/>
          </a:xfrm>
          <a:prstGeom prst="ellipse">
            <a:avLst/>
          </a:prstGeom>
          <a:solidFill>
            <a:schemeClr val="accent2">
              <a:lumMod val="60000"/>
              <a:lumOff val="4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2800" b="1" dirty="0">
                <a:solidFill>
                  <a:schemeClr val="tx2"/>
                </a:solidFill>
              </a:rPr>
              <a:t>20</a:t>
            </a:r>
          </a:p>
        </p:txBody>
      </p:sp>
      <p:graphicFrame>
        <p:nvGraphicFramePr>
          <p:cNvPr id="19" name="Tabulka 19">
            <a:extLst>
              <a:ext uri="{FF2B5EF4-FFF2-40B4-BE49-F238E27FC236}">
                <a16:creationId xmlns:a16="http://schemas.microsoft.com/office/drawing/2014/main" id="{FF8816B7-19C1-A182-5B76-77CA8B05A442}"/>
              </a:ext>
            </a:extLst>
          </p:cNvPr>
          <p:cNvGraphicFramePr>
            <a:graphicFrameLocks noGrp="1"/>
          </p:cNvGraphicFramePr>
          <p:nvPr>
            <p:extLst>
              <p:ext uri="{D42A27DB-BD31-4B8C-83A1-F6EECF244321}">
                <p14:modId xmlns:p14="http://schemas.microsoft.com/office/powerpoint/2010/main" val="4228519368"/>
              </p:ext>
            </p:extLst>
          </p:nvPr>
        </p:nvGraphicFramePr>
        <p:xfrm>
          <a:off x="637920" y="2248678"/>
          <a:ext cx="5501623" cy="1898415"/>
        </p:xfrm>
        <a:graphic>
          <a:graphicData uri="http://schemas.openxmlformats.org/drawingml/2006/table">
            <a:tbl>
              <a:tblPr firstRow="1" bandRow="1">
                <a:tableStyleId>{69012ECD-51FC-41F1-AA8D-1B2483CD663E}</a:tableStyleId>
              </a:tblPr>
              <a:tblGrid>
                <a:gridCol w="4290823">
                  <a:extLst>
                    <a:ext uri="{9D8B030D-6E8A-4147-A177-3AD203B41FA5}">
                      <a16:colId xmlns:a16="http://schemas.microsoft.com/office/drawing/2014/main" val="928815842"/>
                    </a:ext>
                  </a:extLst>
                </a:gridCol>
                <a:gridCol w="1210800">
                  <a:extLst>
                    <a:ext uri="{9D8B030D-6E8A-4147-A177-3AD203B41FA5}">
                      <a16:colId xmlns:a16="http://schemas.microsoft.com/office/drawing/2014/main" val="2619186215"/>
                    </a:ext>
                  </a:extLst>
                </a:gridCol>
              </a:tblGrid>
              <a:tr h="379683">
                <a:tc>
                  <a:txBody>
                    <a:bodyPr/>
                    <a:lstStyle/>
                    <a:p>
                      <a:endParaRPr lang="cs-CZ" dirty="0">
                        <a:solidFill>
                          <a:srgbClr val="006EAB"/>
                        </a:solidFill>
                      </a:endParaRPr>
                    </a:p>
                  </a:txBody>
                  <a:tcPr/>
                </a:tc>
                <a:tc>
                  <a:txBody>
                    <a:bodyPr/>
                    <a:lstStyle/>
                    <a:p>
                      <a:pPr algn="r"/>
                      <a:r>
                        <a:rPr lang="cs-CZ" sz="1800" b="1"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2022</a:t>
                      </a:r>
                    </a:p>
                  </a:txBody>
                  <a:tcPr/>
                </a:tc>
                <a:extLst>
                  <a:ext uri="{0D108BD9-81ED-4DB2-BD59-A6C34878D82A}">
                    <a16:rowId xmlns:a16="http://schemas.microsoft.com/office/drawing/2014/main" val="3772757129"/>
                  </a:ext>
                </a:extLst>
              </a:tr>
              <a:tr h="3796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8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Kontroly zahájené v roce 2021 *</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cs-CZ" sz="18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6</a:t>
                      </a:r>
                    </a:p>
                  </a:txBody>
                  <a:tcPr/>
                </a:tc>
                <a:extLst>
                  <a:ext uri="{0D108BD9-81ED-4DB2-BD59-A6C34878D82A}">
                    <a16:rowId xmlns:a16="http://schemas.microsoft.com/office/drawing/2014/main" val="2467281465"/>
                  </a:ext>
                </a:extLst>
              </a:tr>
              <a:tr h="3796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8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Kontroly zahájené v roce 2022</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cs-CZ" sz="18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14</a:t>
                      </a:r>
                    </a:p>
                  </a:txBody>
                  <a:tcPr/>
                </a:tc>
                <a:extLst>
                  <a:ext uri="{0D108BD9-81ED-4DB2-BD59-A6C34878D82A}">
                    <a16:rowId xmlns:a16="http://schemas.microsoft.com/office/drawing/2014/main" val="1755022867"/>
                  </a:ext>
                </a:extLst>
              </a:tr>
              <a:tr h="3796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8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Dokončené kontroly v roce 2022</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cs-CZ" sz="18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15</a:t>
                      </a:r>
                    </a:p>
                  </a:txBody>
                  <a:tcPr/>
                </a:tc>
                <a:extLst>
                  <a:ext uri="{0D108BD9-81ED-4DB2-BD59-A6C34878D82A}">
                    <a16:rowId xmlns:a16="http://schemas.microsoft.com/office/drawing/2014/main" val="2809906194"/>
                  </a:ext>
                </a:extLst>
              </a:tr>
              <a:tr h="3796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8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Rozpracované kontroly *</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cs-CZ" sz="18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5</a:t>
                      </a:r>
                    </a:p>
                  </a:txBody>
                  <a:tcPr/>
                </a:tc>
                <a:extLst>
                  <a:ext uri="{0D108BD9-81ED-4DB2-BD59-A6C34878D82A}">
                    <a16:rowId xmlns:a16="http://schemas.microsoft.com/office/drawing/2014/main" val="793933990"/>
                  </a:ext>
                </a:extLst>
              </a:tr>
            </a:tbl>
          </a:graphicData>
        </a:graphic>
      </p:graphicFrame>
      <p:sp>
        <p:nvSpPr>
          <p:cNvPr id="21" name="TextovéPole 20">
            <a:extLst>
              <a:ext uri="{FF2B5EF4-FFF2-40B4-BE49-F238E27FC236}">
                <a16:creationId xmlns:a16="http://schemas.microsoft.com/office/drawing/2014/main" id="{D39AF244-6E06-2613-A6C9-4FD998457948}"/>
              </a:ext>
            </a:extLst>
          </p:cNvPr>
          <p:cNvSpPr txBox="1"/>
          <p:nvPr/>
        </p:nvSpPr>
        <p:spPr>
          <a:xfrm>
            <a:off x="648572" y="4290371"/>
            <a:ext cx="5447428" cy="307777"/>
          </a:xfrm>
          <a:prstGeom prst="rect">
            <a:avLst/>
          </a:prstGeom>
          <a:noFill/>
        </p:spPr>
        <p:txBody>
          <a:bodyPr wrap="square">
            <a:spAutoFit/>
          </a:bodyPr>
          <a:lstStyle/>
          <a:p>
            <a:pPr>
              <a:defRPr/>
            </a:pPr>
            <a:r>
              <a:rPr lang="cs-CZ" sz="1400" dirty="0">
                <a:solidFill>
                  <a:srgbClr val="005587"/>
                </a:solidFill>
                <a:latin typeface="Tahoma" panose="020B0604030504040204" pitchFamily="34" charset="0"/>
                <a:ea typeface="Tahoma" panose="020B0604030504040204" pitchFamily="34" charset="0"/>
                <a:cs typeface="Tahoma" panose="020B0604030504040204" pitchFamily="34" charset="0"/>
              </a:rPr>
              <a:t>*) zahájené v průběhu roku, budou dokončeny v následujícím roce</a:t>
            </a:r>
          </a:p>
        </p:txBody>
      </p:sp>
    </p:spTree>
    <p:extLst>
      <p:ext uri="{BB962C8B-B14F-4D97-AF65-F5344CB8AC3E}">
        <p14:creationId xmlns:p14="http://schemas.microsoft.com/office/powerpoint/2010/main" val="74253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heel(1)">
                                      <p:cBhvr>
                                        <p:cTn id="2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DFB02CBE-867E-4347-AA57-8D797678E406}"/>
              </a:ext>
            </a:extLst>
          </p:cNvPr>
          <p:cNvSpPr>
            <a:spLocks noGrp="1"/>
          </p:cNvSpPr>
          <p:nvPr>
            <p:ph type="title"/>
          </p:nvPr>
        </p:nvSpPr>
        <p:spPr>
          <a:xfrm>
            <a:off x="982413" y="887042"/>
            <a:ext cx="9997672" cy="529132"/>
          </a:xfrm>
          <a:solidFill>
            <a:schemeClr val="accent1">
              <a:lumMod val="20000"/>
              <a:lumOff val="80000"/>
              <a:alpha val="42000"/>
            </a:schemeClr>
          </a:solidFill>
        </p:spPr>
        <p:txBody>
          <a:bodyPr>
            <a:noAutofit/>
          </a:bodyPr>
          <a:lstStyle/>
          <a:p>
            <a:r>
              <a:rPr lang="cs-CZ" sz="2700" dirty="0">
                <a:solidFill>
                  <a:srgbClr val="005587"/>
                </a:solidFill>
                <a:latin typeface="Tahoma" panose="020B0604030504040204" pitchFamily="34" charset="0"/>
                <a:ea typeface="Tahoma" panose="020B0604030504040204" pitchFamily="34" charset="0"/>
                <a:cs typeface="Tahoma" panose="020B0604030504040204" pitchFamily="34" charset="0"/>
              </a:rPr>
              <a:t>Zjištění z kontrol – vnitřní kontrolní systém</a:t>
            </a:r>
          </a:p>
        </p:txBody>
      </p:sp>
      <p:sp>
        <p:nvSpPr>
          <p:cNvPr id="4" name="Zástupný symbol pro číslo snímku 4">
            <a:extLst>
              <a:ext uri="{FF2B5EF4-FFF2-40B4-BE49-F238E27FC236}">
                <a16:creationId xmlns:a16="http://schemas.microsoft.com/office/drawing/2014/main" id="{9C54C5AD-1A73-4E20-808B-4690C08CE93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6</a:t>
            </a:fld>
            <a:endParaRPr lang="cs-CZ" dirty="0"/>
          </a:p>
        </p:txBody>
      </p:sp>
      <p:graphicFrame>
        <p:nvGraphicFramePr>
          <p:cNvPr id="2" name="Graf 1">
            <a:extLst>
              <a:ext uri="{FF2B5EF4-FFF2-40B4-BE49-F238E27FC236}">
                <a16:creationId xmlns:a16="http://schemas.microsoft.com/office/drawing/2014/main" id="{E34B5041-58D0-C98A-D5FF-DD8DBC481255}"/>
              </a:ext>
            </a:extLst>
          </p:cNvPr>
          <p:cNvGraphicFramePr>
            <a:graphicFrameLocks/>
          </p:cNvGraphicFramePr>
          <p:nvPr>
            <p:extLst>
              <p:ext uri="{D42A27DB-BD31-4B8C-83A1-F6EECF244321}">
                <p14:modId xmlns:p14="http://schemas.microsoft.com/office/powerpoint/2010/main" val="2225838956"/>
              </p:ext>
            </p:extLst>
          </p:nvPr>
        </p:nvGraphicFramePr>
        <p:xfrm>
          <a:off x="982413" y="1558212"/>
          <a:ext cx="9701138" cy="50129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50137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DFB02CBE-867E-4347-AA57-8D797678E406}"/>
              </a:ext>
            </a:extLst>
          </p:cNvPr>
          <p:cNvSpPr>
            <a:spLocks noGrp="1"/>
          </p:cNvSpPr>
          <p:nvPr>
            <p:ph type="title"/>
          </p:nvPr>
        </p:nvSpPr>
        <p:spPr>
          <a:xfrm>
            <a:off x="241678" y="531792"/>
            <a:ext cx="9997672" cy="529132"/>
          </a:xfrm>
          <a:solidFill>
            <a:schemeClr val="accent1">
              <a:lumMod val="20000"/>
              <a:lumOff val="80000"/>
              <a:alpha val="60000"/>
            </a:schemeClr>
          </a:solidFill>
        </p:spPr>
        <p:txBody>
          <a:bodyPr>
            <a:normAutofit/>
          </a:bodyPr>
          <a:lstStyle/>
          <a:p>
            <a:r>
              <a:rPr lang="cs-CZ" sz="2700" dirty="0">
                <a:solidFill>
                  <a:srgbClr val="005587"/>
                </a:solidFill>
                <a:latin typeface="Tahoma" panose="020B0604030504040204" pitchFamily="34" charset="0"/>
                <a:ea typeface="Tahoma" panose="020B0604030504040204" pitchFamily="34" charset="0"/>
                <a:cs typeface="Tahoma" panose="020B0604030504040204" pitchFamily="34" charset="0"/>
              </a:rPr>
              <a:t>Zjištění z kontrol - spisy</a:t>
            </a:r>
          </a:p>
        </p:txBody>
      </p:sp>
      <p:sp>
        <p:nvSpPr>
          <p:cNvPr id="4" name="Zástupný symbol pro číslo snímku 4">
            <a:extLst>
              <a:ext uri="{FF2B5EF4-FFF2-40B4-BE49-F238E27FC236}">
                <a16:creationId xmlns:a16="http://schemas.microsoft.com/office/drawing/2014/main" id="{9C54C5AD-1A73-4E20-808B-4690C08CE93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7</a:t>
            </a:fld>
            <a:endParaRPr lang="cs-CZ" dirty="0"/>
          </a:p>
        </p:txBody>
      </p:sp>
      <p:graphicFrame>
        <p:nvGraphicFramePr>
          <p:cNvPr id="8" name="Graf 7">
            <a:extLst>
              <a:ext uri="{FF2B5EF4-FFF2-40B4-BE49-F238E27FC236}">
                <a16:creationId xmlns:a16="http://schemas.microsoft.com/office/drawing/2014/main" id="{274C7C44-9CB2-7126-8867-7A4ADA0198E4}"/>
              </a:ext>
            </a:extLst>
          </p:cNvPr>
          <p:cNvGraphicFramePr>
            <a:graphicFrameLocks/>
          </p:cNvGraphicFramePr>
          <p:nvPr>
            <p:extLst>
              <p:ext uri="{D42A27DB-BD31-4B8C-83A1-F6EECF244321}">
                <p14:modId xmlns:p14="http://schemas.microsoft.com/office/powerpoint/2010/main" val="3996592307"/>
              </p:ext>
            </p:extLst>
          </p:nvPr>
        </p:nvGraphicFramePr>
        <p:xfrm>
          <a:off x="241678" y="1212981"/>
          <a:ext cx="8781024" cy="5279893"/>
        </p:xfrm>
        <a:graphic>
          <a:graphicData uri="http://schemas.openxmlformats.org/drawingml/2006/chart">
            <c:chart xmlns:c="http://schemas.openxmlformats.org/drawingml/2006/chart" xmlns:r="http://schemas.openxmlformats.org/officeDocument/2006/relationships" r:id="rId3"/>
          </a:graphicData>
        </a:graphic>
      </p:graphicFrame>
      <p:sp>
        <p:nvSpPr>
          <p:cNvPr id="9" name="Zástupný text 1">
            <a:extLst>
              <a:ext uri="{FF2B5EF4-FFF2-40B4-BE49-F238E27FC236}">
                <a16:creationId xmlns:a16="http://schemas.microsoft.com/office/drawing/2014/main" id="{9A7D5A20-0445-206C-CFAE-397C0D9800AD}"/>
              </a:ext>
            </a:extLst>
          </p:cNvPr>
          <p:cNvSpPr>
            <a:spLocks noGrp="1"/>
          </p:cNvSpPr>
          <p:nvPr>
            <p:ph type="body" sz="quarter" idx="10"/>
          </p:nvPr>
        </p:nvSpPr>
        <p:spPr>
          <a:xfrm>
            <a:off x="9022702" y="1644214"/>
            <a:ext cx="3086240" cy="4417428"/>
          </a:xfrm>
          <a:ln>
            <a:noFill/>
          </a:ln>
        </p:spPr>
        <p:txBody>
          <a:bodyPr>
            <a:normAutofit fontScale="55000" lnSpcReduction="20000"/>
          </a:bodyPr>
          <a:lstStyle/>
          <a:p>
            <a:pPr marL="457200" indent="-457200">
              <a:lnSpc>
                <a:spcPct val="110000"/>
              </a:lnSpc>
              <a:spcBef>
                <a:spcPts val="200"/>
              </a:spcBef>
              <a:buFontTx/>
              <a:buChar char="-"/>
            </a:pPr>
            <a:r>
              <a:rPr lang="pl-PL" sz="270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Nedostatečné auditorské postupy (rekonciliace HK na saldokonto nebo inventuru není dostatečná auditorská procedura)</a:t>
            </a:r>
          </a:p>
          <a:p>
            <a:pPr marL="457200" indent="-457200">
              <a:lnSpc>
                <a:spcPct val="110000"/>
              </a:lnSpc>
              <a:spcBef>
                <a:spcPts val="200"/>
              </a:spcBef>
              <a:buFontTx/>
              <a:buChar char="-"/>
            </a:pPr>
            <a:r>
              <a:rPr lang="pl-PL" sz="270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Nedostatečná nebo žádná prokazatelná kontrola IFRS závěrek, neseznámení se s principy IFRS </a:t>
            </a:r>
          </a:p>
          <a:p>
            <a:pPr marL="457200" indent="-457200">
              <a:lnSpc>
                <a:spcPct val="110000"/>
              </a:lnSpc>
              <a:spcBef>
                <a:spcPts val="200"/>
              </a:spcBef>
              <a:buFontTx/>
              <a:buChar char="-"/>
            </a:pPr>
            <a:r>
              <a:rPr lang="pl-PL" sz="2700" dirty="0">
                <a:solidFill>
                  <a:srgbClr val="005587"/>
                </a:solidFill>
                <a:latin typeface="Tahoma" panose="020B0604030504040204" pitchFamily="34" charset="0"/>
                <a:ea typeface="Tahoma" panose="020B0604030504040204" pitchFamily="34" charset="0"/>
                <a:cs typeface="Tahoma" panose="020B0604030504040204" pitchFamily="34" charset="0"/>
              </a:rPr>
              <a:t>Kontrola nad konfirmacemi (rozesílání a přijímání)</a:t>
            </a:r>
          </a:p>
          <a:p>
            <a:pPr marL="457200" indent="-457200">
              <a:lnSpc>
                <a:spcPct val="110000"/>
              </a:lnSpc>
              <a:spcBef>
                <a:spcPts val="200"/>
              </a:spcBef>
              <a:buFontTx/>
              <a:buChar char="-"/>
            </a:pPr>
            <a:r>
              <a:rPr lang="pl-PL" sz="2700" dirty="0">
                <a:solidFill>
                  <a:srgbClr val="005587"/>
                </a:solidFill>
                <a:latin typeface="Tahoma" panose="020B0604030504040204" pitchFamily="34" charset="0"/>
                <a:ea typeface="Tahoma" panose="020B0604030504040204" pitchFamily="34" charset="0"/>
                <a:cs typeface="Tahoma" panose="020B0604030504040204" pitchFamily="34" charset="0"/>
              </a:rPr>
              <a:t>Nedostatek důkazních informací</a:t>
            </a:r>
          </a:p>
          <a:p>
            <a:pPr marL="457200" indent="-457200">
              <a:lnSpc>
                <a:spcPct val="110000"/>
              </a:lnSpc>
              <a:spcBef>
                <a:spcPts val="200"/>
              </a:spcBef>
              <a:buFontTx/>
              <a:buChar char="-"/>
            </a:pPr>
            <a:r>
              <a:rPr lang="pl-PL" sz="2700" dirty="0">
                <a:solidFill>
                  <a:srgbClr val="005587"/>
                </a:solidFill>
                <a:latin typeface="Tahoma" panose="020B0604030504040204" pitchFamily="34" charset="0"/>
                <a:ea typeface="Tahoma" panose="020B0604030504040204" pitchFamily="34" charset="0"/>
                <a:cs typeface="Tahoma" panose="020B0604030504040204" pitchFamily="34" charset="0"/>
              </a:rPr>
              <a:t>Významná rizika z titulu podvodu</a:t>
            </a:r>
          </a:p>
          <a:p>
            <a:pPr marL="457200" indent="-457200">
              <a:lnSpc>
                <a:spcPct val="110000"/>
              </a:lnSpc>
              <a:spcBef>
                <a:spcPts val="200"/>
              </a:spcBef>
              <a:buFontTx/>
              <a:buChar char="-"/>
            </a:pPr>
            <a:r>
              <a:rPr lang="pl-PL" sz="2700" dirty="0">
                <a:solidFill>
                  <a:srgbClr val="005587"/>
                </a:solidFill>
                <a:latin typeface="Tahoma" panose="020B0604030504040204" pitchFamily="34" charset="0"/>
                <a:ea typeface="Tahoma" panose="020B0604030504040204" pitchFamily="34" charset="0"/>
                <a:cs typeface="Tahoma" panose="020B0604030504040204" pitchFamily="34" charset="0"/>
              </a:rPr>
              <a:t>Nedostatek kritického přístupu v posouzení odhadů stanovených vedením nebo při auditu skupiny</a:t>
            </a:r>
          </a:p>
          <a:p>
            <a:pPr marL="457200" indent="-457200">
              <a:lnSpc>
                <a:spcPct val="110000"/>
              </a:lnSpc>
              <a:spcBef>
                <a:spcPts val="200"/>
              </a:spcBef>
              <a:buFontTx/>
              <a:buChar char="-"/>
            </a:pPr>
            <a:r>
              <a:rPr lang="pl-PL" sz="2700" dirty="0">
                <a:solidFill>
                  <a:srgbClr val="005587"/>
                </a:solidFill>
                <a:latin typeface="Tahoma" panose="020B0604030504040204" pitchFamily="34" charset="0"/>
                <a:ea typeface="Tahoma" panose="020B0604030504040204" pitchFamily="34" charset="0"/>
                <a:cs typeface="Tahoma" panose="020B0604030504040204" pitchFamily="34" charset="0"/>
              </a:rPr>
              <a:t>Chybějící dokumentace</a:t>
            </a:r>
          </a:p>
        </p:txBody>
      </p:sp>
    </p:spTree>
    <p:extLst>
      <p:ext uri="{BB962C8B-B14F-4D97-AF65-F5344CB8AC3E}">
        <p14:creationId xmlns:p14="http://schemas.microsoft.com/office/powerpoint/2010/main" val="4270397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DFB02CBE-867E-4347-AA57-8D797678E406}"/>
              </a:ext>
            </a:extLst>
          </p:cNvPr>
          <p:cNvSpPr>
            <a:spLocks noGrp="1"/>
          </p:cNvSpPr>
          <p:nvPr>
            <p:ph type="title"/>
          </p:nvPr>
        </p:nvSpPr>
        <p:spPr>
          <a:xfrm>
            <a:off x="1219084" y="1166473"/>
            <a:ext cx="9997672" cy="529132"/>
          </a:xfrm>
        </p:spPr>
        <p:txBody>
          <a:bodyPr>
            <a:normAutofit fontScale="90000"/>
          </a:bodyPr>
          <a:lstStyle/>
          <a:p>
            <a:r>
              <a:rPr lang="cs-CZ" dirty="0">
                <a:solidFill>
                  <a:srgbClr val="005587"/>
                </a:solidFill>
                <a:latin typeface="Tahoma" panose="020B0604030504040204" pitchFamily="34" charset="0"/>
                <a:ea typeface="Tahoma" panose="020B0604030504040204" pitchFamily="34" charset="0"/>
                <a:cs typeface="Tahoma" panose="020B0604030504040204" pitchFamily="34" charset="0"/>
              </a:rPr>
              <a:t>Zjištění</a:t>
            </a:r>
            <a:r>
              <a:rPr lang="cs-CZ" dirty="0"/>
              <a:t> </a:t>
            </a:r>
            <a:r>
              <a:rPr lang="cs-CZ" dirty="0">
                <a:solidFill>
                  <a:srgbClr val="005587"/>
                </a:solidFill>
                <a:latin typeface="Tahoma" panose="020B0604030504040204" pitchFamily="34" charset="0"/>
                <a:ea typeface="Tahoma" panose="020B0604030504040204" pitchFamily="34" charset="0"/>
                <a:cs typeface="Tahoma" panose="020B0604030504040204" pitchFamily="34" charset="0"/>
              </a:rPr>
              <a:t>z kontrol kvality</a:t>
            </a:r>
          </a:p>
        </p:txBody>
      </p:sp>
      <p:sp>
        <p:nvSpPr>
          <p:cNvPr id="4" name="Zástupný symbol pro číslo snímku 4">
            <a:extLst>
              <a:ext uri="{FF2B5EF4-FFF2-40B4-BE49-F238E27FC236}">
                <a16:creationId xmlns:a16="http://schemas.microsoft.com/office/drawing/2014/main" id="{9C54C5AD-1A73-4E20-808B-4690C08CE93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8</a:t>
            </a:fld>
            <a:endParaRPr lang="cs-CZ" dirty="0"/>
          </a:p>
        </p:txBody>
      </p:sp>
      <p:sp>
        <p:nvSpPr>
          <p:cNvPr id="6" name="Zástupný text 1">
            <a:extLst>
              <a:ext uri="{FF2B5EF4-FFF2-40B4-BE49-F238E27FC236}">
                <a16:creationId xmlns:a16="http://schemas.microsoft.com/office/drawing/2014/main" id="{385A68B2-A91B-43DE-211F-E5A700FA9544}"/>
              </a:ext>
            </a:extLst>
          </p:cNvPr>
          <p:cNvSpPr>
            <a:spLocks noGrp="1"/>
          </p:cNvSpPr>
          <p:nvPr>
            <p:ph type="body" sz="quarter" idx="10"/>
          </p:nvPr>
        </p:nvSpPr>
        <p:spPr>
          <a:xfrm>
            <a:off x="1219084" y="1850028"/>
            <a:ext cx="11116040" cy="4853549"/>
          </a:xfrm>
          <a:ln>
            <a:noFill/>
          </a:ln>
        </p:spPr>
        <p:txBody>
          <a:bodyPr>
            <a:normAutofit fontScale="55000" lnSpcReduction="20000"/>
          </a:bodyPr>
          <a:lstStyle/>
          <a:p>
            <a:pPr marL="457200" indent="-457200">
              <a:lnSpc>
                <a:spcPct val="120000"/>
              </a:lnSpc>
              <a:spcBef>
                <a:spcPts val="200"/>
              </a:spcBef>
              <a:buFont typeface="Arial" panose="020B0604020202020204" pitchFamily="34" charset="0"/>
              <a:buChar char="•"/>
            </a:pPr>
            <a:r>
              <a:rPr lang="pl-PL" sz="2700" b="1" dirty="0">
                <a:solidFill>
                  <a:srgbClr val="005587"/>
                </a:solidFill>
                <a:latin typeface="Tahoma"/>
                <a:cs typeface="Tahoma"/>
              </a:rPr>
              <a:t>Stanovení plánu auditu</a:t>
            </a:r>
          </a:p>
          <a:p>
            <a:pPr marL="1028700" lvl="1" indent="-342900">
              <a:lnSpc>
                <a:spcPct val="120000"/>
              </a:lnSpc>
              <a:spcBef>
                <a:spcPts val="200"/>
              </a:spcBef>
            </a:pPr>
            <a:r>
              <a:rPr lang="pl-PL" sz="2200" dirty="0">
                <a:solidFill>
                  <a:srgbClr val="005587"/>
                </a:solidFill>
                <a:latin typeface="Tahoma"/>
                <a:cs typeface="Tahoma"/>
              </a:rPr>
              <a:t>Účty, tvrzení</a:t>
            </a:r>
          </a:p>
          <a:p>
            <a:pPr marL="1028700" lvl="1" indent="-342900">
              <a:lnSpc>
                <a:spcPct val="120000"/>
              </a:lnSpc>
              <a:spcBef>
                <a:spcPts val="200"/>
              </a:spcBef>
            </a:pPr>
            <a:r>
              <a:rPr lang="pl-PL" sz="2200" dirty="0">
                <a:solidFill>
                  <a:srgbClr val="005587"/>
                </a:solidFill>
                <a:latin typeface="Tahoma"/>
                <a:cs typeface="Tahoma"/>
              </a:rPr>
              <a:t>Vazba plánování na provádění auditu</a:t>
            </a:r>
          </a:p>
          <a:p>
            <a:pPr marL="1028700" lvl="1" indent="-342900">
              <a:lnSpc>
                <a:spcPct val="120000"/>
              </a:lnSpc>
              <a:spcBef>
                <a:spcPts val="200"/>
              </a:spcBef>
            </a:pPr>
            <a:r>
              <a:rPr lang="cs-CZ" sz="2200" dirty="0">
                <a:solidFill>
                  <a:srgbClr val="005587"/>
                </a:solidFill>
                <a:latin typeface="Tahoma"/>
                <a:cs typeface="Tahoma"/>
              </a:rPr>
              <a:t>Významné riziko u výnosů a obcházení kontrol vedením</a:t>
            </a:r>
          </a:p>
          <a:p>
            <a:pPr marL="457200" indent="-457200">
              <a:lnSpc>
                <a:spcPct val="120000"/>
              </a:lnSpc>
              <a:spcBef>
                <a:spcPts val="200"/>
              </a:spcBef>
              <a:buFont typeface="Arial" panose="020B0604020202020204" pitchFamily="34" charset="0"/>
              <a:buChar char="•"/>
            </a:pPr>
            <a:r>
              <a:rPr lang="pl-PL" sz="2700" b="1" dirty="0">
                <a:solidFill>
                  <a:srgbClr val="005587"/>
                </a:solidFill>
                <a:latin typeface="Tahoma"/>
                <a:cs typeface="Tahoma"/>
              </a:rPr>
              <a:t>Stanovení materiality a její použití</a:t>
            </a:r>
            <a:endParaRPr lang="cs-CZ" sz="2700" b="1" dirty="0">
              <a:solidFill>
                <a:srgbClr val="005587"/>
              </a:solidFill>
              <a:latin typeface="Tahoma"/>
              <a:cs typeface="Tahoma"/>
            </a:endParaRPr>
          </a:p>
          <a:p>
            <a:pPr marL="457200" indent="-457200">
              <a:lnSpc>
                <a:spcPct val="120000"/>
              </a:lnSpc>
              <a:spcBef>
                <a:spcPts val="200"/>
              </a:spcBef>
              <a:buFont typeface="Arial" panose="020B0604020202020204" pitchFamily="34" charset="0"/>
              <a:buChar char="•"/>
            </a:pPr>
            <a:r>
              <a:rPr lang="cs-CZ" sz="2700" b="1" dirty="0">
                <a:solidFill>
                  <a:srgbClr val="005587"/>
                </a:solidFill>
                <a:latin typeface="Tahoma"/>
                <a:cs typeface="Tahoma"/>
              </a:rPr>
              <a:t>Velikost testovaných vzorků</a:t>
            </a:r>
          </a:p>
          <a:p>
            <a:pPr marL="1028700" lvl="1" indent="-342900">
              <a:lnSpc>
                <a:spcPct val="120000"/>
              </a:lnSpc>
              <a:spcBef>
                <a:spcPts val="200"/>
              </a:spcBef>
            </a:pPr>
            <a:r>
              <a:rPr lang="cs-CZ" sz="2200" dirty="0">
                <a:solidFill>
                  <a:srgbClr val="005587"/>
                </a:solidFill>
                <a:latin typeface="Tahoma"/>
                <a:cs typeface="Tahoma"/>
              </a:rPr>
              <a:t>Přirozené, kontrolní a zjišťovací riziko</a:t>
            </a:r>
          </a:p>
          <a:p>
            <a:pPr marL="1028700" lvl="1" indent="-342900">
              <a:lnSpc>
                <a:spcPct val="120000"/>
              </a:lnSpc>
              <a:spcBef>
                <a:spcPts val="200"/>
              </a:spcBef>
            </a:pPr>
            <a:r>
              <a:rPr lang="cs-CZ" sz="2200" dirty="0">
                <a:solidFill>
                  <a:srgbClr val="005587"/>
                </a:solidFill>
                <a:latin typeface="Tahoma"/>
                <a:cs typeface="Tahoma"/>
              </a:rPr>
              <a:t>Vyhodnocení rizik a dopad na velikosti testovaných vzorků</a:t>
            </a:r>
          </a:p>
          <a:p>
            <a:pPr marL="457200" indent="-457200">
              <a:lnSpc>
                <a:spcPct val="120000"/>
              </a:lnSpc>
              <a:spcBef>
                <a:spcPts val="200"/>
              </a:spcBef>
              <a:buFont typeface="Arial" panose="020B0604020202020204" pitchFamily="34" charset="0"/>
              <a:buChar char="•"/>
            </a:pPr>
            <a:r>
              <a:rPr lang="cs-CZ" sz="2700" b="1" dirty="0">
                <a:solidFill>
                  <a:srgbClr val="005587"/>
                </a:solidFill>
                <a:latin typeface="Tahoma"/>
                <a:cs typeface="Tahoma"/>
              </a:rPr>
              <a:t>Analytické testy věcné správnosti („TVS“)</a:t>
            </a:r>
          </a:p>
          <a:p>
            <a:pPr marL="1028700" lvl="1" indent="-342900">
              <a:lnSpc>
                <a:spcPct val="120000"/>
              </a:lnSpc>
              <a:spcBef>
                <a:spcPts val="200"/>
              </a:spcBef>
            </a:pPr>
            <a:r>
              <a:rPr lang="cs-CZ" sz="2200" dirty="0">
                <a:solidFill>
                  <a:srgbClr val="005587"/>
                </a:solidFill>
                <a:latin typeface="Tahoma"/>
                <a:cs typeface="Tahoma"/>
              </a:rPr>
              <a:t>Analytické TVS x analytické postupy</a:t>
            </a:r>
          </a:p>
          <a:p>
            <a:pPr marL="1028700" lvl="1" indent="-342900">
              <a:lnSpc>
                <a:spcPct val="120000"/>
              </a:lnSpc>
              <a:spcBef>
                <a:spcPts val="200"/>
              </a:spcBef>
            </a:pPr>
            <a:r>
              <a:rPr lang="cs-CZ" sz="2200" dirty="0">
                <a:solidFill>
                  <a:srgbClr val="005587"/>
                </a:solidFill>
                <a:latin typeface="Tahoma"/>
                <a:cs typeface="Tahoma"/>
              </a:rPr>
              <a:t>Nezávisle vytvořené očekávání</a:t>
            </a:r>
          </a:p>
          <a:p>
            <a:pPr marL="1028700" lvl="1" indent="-342900">
              <a:lnSpc>
                <a:spcPct val="120000"/>
              </a:lnSpc>
              <a:spcBef>
                <a:spcPts val="200"/>
              </a:spcBef>
            </a:pPr>
            <a:r>
              <a:rPr lang="cs-CZ" sz="2200" dirty="0">
                <a:solidFill>
                  <a:srgbClr val="005587"/>
                </a:solidFill>
                <a:latin typeface="Tahoma"/>
                <a:cs typeface="Tahoma"/>
              </a:rPr>
              <a:t>Určení rozdílu mezi očekáváním a skutečností</a:t>
            </a:r>
          </a:p>
          <a:p>
            <a:pPr marL="457200" indent="-457200">
              <a:lnSpc>
                <a:spcPct val="120000"/>
              </a:lnSpc>
              <a:spcBef>
                <a:spcPts val="200"/>
              </a:spcBef>
              <a:buFont typeface="Arial" panose="020B0604020202020204" pitchFamily="34" charset="0"/>
              <a:buChar char="•"/>
            </a:pPr>
            <a:r>
              <a:rPr lang="cs-CZ" sz="2700" b="1" dirty="0">
                <a:solidFill>
                  <a:srgbClr val="005587"/>
                </a:solidFill>
                <a:latin typeface="Tahoma"/>
                <a:cs typeface="Tahoma"/>
              </a:rPr>
              <a:t>Konfirmace – odesílání i přijímání pod kontrolou auditora</a:t>
            </a:r>
          </a:p>
          <a:p>
            <a:pPr marL="457200" indent="-457200">
              <a:lnSpc>
                <a:spcPct val="120000"/>
              </a:lnSpc>
              <a:spcBef>
                <a:spcPts val="200"/>
              </a:spcBef>
              <a:buFont typeface="Arial" panose="020B0604020202020204" pitchFamily="34" charset="0"/>
              <a:buChar char="•"/>
            </a:pPr>
            <a:r>
              <a:rPr lang="cs-CZ" sz="2700" b="1" dirty="0">
                <a:solidFill>
                  <a:srgbClr val="005587"/>
                </a:solidFill>
                <a:latin typeface="Tahoma"/>
                <a:cs typeface="Tahoma"/>
              </a:rPr>
              <a:t>Audit skupiny</a:t>
            </a:r>
          </a:p>
          <a:p>
            <a:pPr marL="457200" indent="-457200">
              <a:lnSpc>
                <a:spcPct val="120000"/>
              </a:lnSpc>
              <a:spcBef>
                <a:spcPts val="200"/>
              </a:spcBef>
              <a:buFont typeface="Arial" panose="020B0604020202020204" pitchFamily="34" charset="0"/>
              <a:buChar char="•"/>
            </a:pPr>
            <a:r>
              <a:rPr lang="cs-CZ" sz="2700" b="1" dirty="0">
                <a:solidFill>
                  <a:srgbClr val="005587"/>
                </a:solidFill>
                <a:latin typeface="Tahoma"/>
                <a:cs typeface="Tahoma"/>
              </a:rPr>
              <a:t>IFRS – IAS 1, ISA 24, IFRS 7 a 9, IFRS 10, reálná hodnota (fair </a:t>
            </a:r>
            <a:r>
              <a:rPr lang="cs-CZ" sz="2700" b="1" dirty="0" err="1">
                <a:solidFill>
                  <a:srgbClr val="005587"/>
                </a:solidFill>
                <a:latin typeface="Tahoma"/>
                <a:cs typeface="Tahoma"/>
              </a:rPr>
              <a:t>value</a:t>
            </a:r>
            <a:r>
              <a:rPr lang="cs-CZ" sz="2700" b="1" dirty="0">
                <a:solidFill>
                  <a:srgbClr val="005587"/>
                </a:solidFill>
                <a:latin typeface="Tahoma"/>
                <a:cs typeface="Tahoma"/>
              </a:rPr>
              <a:t>)</a:t>
            </a:r>
          </a:p>
          <a:p>
            <a:pPr marL="457200" indent="-457200">
              <a:lnSpc>
                <a:spcPct val="120000"/>
              </a:lnSpc>
              <a:spcBef>
                <a:spcPts val="200"/>
              </a:spcBef>
              <a:buFont typeface="Arial" panose="020B0604020202020204" pitchFamily="34" charset="0"/>
              <a:buChar char="•"/>
            </a:pPr>
            <a:r>
              <a:rPr lang="cs-CZ" sz="2700" b="1" dirty="0">
                <a:solidFill>
                  <a:srgbClr val="005587"/>
                </a:solidFill>
                <a:latin typeface="Tahoma"/>
                <a:cs typeface="Tahoma"/>
              </a:rPr>
              <a:t>Obsah ÚZ – ČÚP a IFRS</a:t>
            </a:r>
          </a:p>
          <a:p>
            <a:pPr marL="457200" indent="-457200">
              <a:lnSpc>
                <a:spcPct val="120000"/>
              </a:lnSpc>
              <a:spcBef>
                <a:spcPts val="200"/>
              </a:spcBef>
              <a:buFont typeface="Arial" panose="020B0604020202020204" pitchFamily="34" charset="0"/>
              <a:buChar char="•"/>
            </a:pPr>
            <a:r>
              <a:rPr lang="cs-CZ" sz="2700" b="1" dirty="0">
                <a:solidFill>
                  <a:srgbClr val="005587"/>
                </a:solidFill>
                <a:latin typeface="Tahoma"/>
                <a:cs typeface="Tahoma"/>
              </a:rPr>
              <a:t>Ověření údajů ve výroční zprávě a zprávě o vztazích</a:t>
            </a:r>
          </a:p>
          <a:p>
            <a:pPr marL="457200" indent="-457200">
              <a:lnSpc>
                <a:spcPct val="120000"/>
              </a:lnSpc>
              <a:spcBef>
                <a:spcPts val="200"/>
              </a:spcBef>
              <a:buFont typeface="Arial" panose="020B0604020202020204" pitchFamily="34" charset="0"/>
              <a:buChar char="•"/>
            </a:pPr>
            <a:r>
              <a:rPr lang="cs-CZ" sz="2700" b="1" dirty="0">
                <a:solidFill>
                  <a:srgbClr val="005587"/>
                </a:solidFill>
                <a:latin typeface="Tahoma"/>
                <a:cs typeface="Tahoma"/>
              </a:rPr>
              <a:t>Vliv IT na provádění testů</a:t>
            </a:r>
          </a:p>
          <a:p>
            <a:pPr marL="1028700" lvl="1" indent="-342900">
              <a:lnSpc>
                <a:spcPct val="120000"/>
              </a:lnSpc>
              <a:spcBef>
                <a:spcPts val="200"/>
              </a:spcBef>
            </a:pPr>
            <a:r>
              <a:rPr lang="pl-PL" sz="2200" dirty="0">
                <a:solidFill>
                  <a:srgbClr val="005587"/>
                </a:solidFill>
                <a:latin typeface="Tahoma"/>
                <a:cs typeface="Tahoma"/>
              </a:rPr>
              <a:t>Identifikace rizik a reakce na tato rizika</a:t>
            </a:r>
            <a:endParaRPr lang="en-GB" sz="2600" dirty="0">
              <a:solidFill>
                <a:srgbClr val="006EAB"/>
              </a:solidFill>
            </a:endParaRPr>
          </a:p>
          <a:p>
            <a:pPr marL="1028700" lvl="1" indent="-342900">
              <a:lnSpc>
                <a:spcPct val="120000"/>
              </a:lnSpc>
              <a:spcBef>
                <a:spcPts val="200"/>
              </a:spcBef>
            </a:pPr>
            <a:r>
              <a:rPr lang="cs-CZ" sz="2200" dirty="0">
                <a:solidFill>
                  <a:srgbClr val="005587"/>
                </a:solidFill>
                <a:latin typeface="Tahoma"/>
                <a:cs typeface="Tahoma"/>
              </a:rPr>
              <a:t>Spolehlivost výstupů z IT - informace</a:t>
            </a:r>
            <a:r>
              <a:rPr lang="pl-PL" sz="2200" dirty="0">
                <a:solidFill>
                  <a:srgbClr val="005587"/>
                </a:solidFill>
                <a:latin typeface="Tahoma"/>
                <a:cs typeface="Tahoma"/>
              </a:rPr>
              <a:t> generované účetní jednotkou</a:t>
            </a:r>
          </a:p>
        </p:txBody>
      </p:sp>
    </p:spTree>
    <p:extLst>
      <p:ext uri="{BB962C8B-B14F-4D97-AF65-F5344CB8AC3E}">
        <p14:creationId xmlns:p14="http://schemas.microsoft.com/office/powerpoint/2010/main" val="1694490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040A80-551C-4CD7-95E2-07EC4CAA97AC}"/>
              </a:ext>
            </a:extLst>
          </p:cNvPr>
          <p:cNvSpPr>
            <a:spLocks noGrp="1"/>
          </p:cNvSpPr>
          <p:nvPr>
            <p:ph type="title"/>
          </p:nvPr>
        </p:nvSpPr>
        <p:spPr>
          <a:xfrm>
            <a:off x="663388" y="3089867"/>
            <a:ext cx="6342776" cy="678265"/>
          </a:xfrm>
        </p:spPr>
        <p:txBody>
          <a:bodyPr>
            <a:noAutofit/>
          </a:bodyPr>
          <a:lstStyle/>
          <a:p>
            <a:br>
              <a:rPr lang="cs-CZ" sz="3200" dirty="0"/>
            </a:br>
            <a:r>
              <a:rPr lang="cs-CZ" sz="2700" dirty="0">
                <a:solidFill>
                  <a:srgbClr val="005587"/>
                </a:solidFill>
              </a:rPr>
              <a:t>3. Nejčastější zjištění v oblasti IT</a:t>
            </a:r>
            <a:br>
              <a:rPr lang="cs-CZ" sz="2900" dirty="0"/>
            </a:br>
            <a:endParaRPr lang="cs-CZ" sz="2900" dirty="0"/>
          </a:p>
        </p:txBody>
      </p:sp>
      <p:sp>
        <p:nvSpPr>
          <p:cNvPr id="3" name="Zástupný symbol pro číslo snímku 4">
            <a:extLst>
              <a:ext uri="{FF2B5EF4-FFF2-40B4-BE49-F238E27FC236}">
                <a16:creationId xmlns:a16="http://schemas.microsoft.com/office/drawing/2014/main" id="{C07739EF-3824-427E-8071-5D7FD25719F6}"/>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9</a:t>
            </a:fld>
            <a:endParaRPr lang="cs-CZ" dirty="0"/>
          </a:p>
        </p:txBody>
      </p:sp>
      <p:pic>
        <p:nvPicPr>
          <p:cNvPr id="4" name="Obrázek 3">
            <a:extLst>
              <a:ext uri="{FF2B5EF4-FFF2-40B4-BE49-F238E27FC236}">
                <a16:creationId xmlns:a16="http://schemas.microsoft.com/office/drawing/2014/main" id="{3B69543E-F4C6-5F5D-363E-2857C5A45D20}"/>
              </a:ext>
            </a:extLst>
          </p:cNvPr>
          <p:cNvPicPr>
            <a:picLocks noChangeAspect="1"/>
          </p:cNvPicPr>
          <p:nvPr/>
        </p:nvPicPr>
        <p:blipFill>
          <a:blip r:embed="rId3"/>
          <a:stretch>
            <a:fillRect/>
          </a:stretch>
        </p:blipFill>
        <p:spPr>
          <a:xfrm>
            <a:off x="7673788" y="2129719"/>
            <a:ext cx="3738282" cy="3059964"/>
          </a:xfrm>
          <a:prstGeom prst="rect">
            <a:avLst/>
          </a:prstGeom>
        </p:spPr>
      </p:pic>
    </p:spTree>
    <p:extLst>
      <p:ext uri="{BB962C8B-B14F-4D97-AF65-F5344CB8AC3E}">
        <p14:creationId xmlns:p14="http://schemas.microsoft.com/office/powerpoint/2010/main" val="2519329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Skupina 4">
            <a:extLst>
              <a:ext uri="{FF2B5EF4-FFF2-40B4-BE49-F238E27FC236}">
                <a16:creationId xmlns:a16="http://schemas.microsoft.com/office/drawing/2014/main" id="{ED3484A2-DEFB-70E1-DCBD-7B2566C9146C}"/>
              </a:ext>
            </a:extLst>
          </p:cNvPr>
          <p:cNvGrpSpPr/>
          <p:nvPr/>
        </p:nvGrpSpPr>
        <p:grpSpPr>
          <a:xfrm>
            <a:off x="268095" y="2644381"/>
            <a:ext cx="3012435" cy="2967049"/>
            <a:chOff x="1334326" y="2175882"/>
            <a:chExt cx="4090449" cy="3849757"/>
          </a:xfrm>
        </p:grpSpPr>
        <p:pic>
          <p:nvPicPr>
            <p:cNvPr id="17" name="Obrázek 16">
              <a:extLst>
                <a:ext uri="{FF2B5EF4-FFF2-40B4-BE49-F238E27FC236}">
                  <a16:creationId xmlns:a16="http://schemas.microsoft.com/office/drawing/2014/main" id="{4E92DDB6-F660-B20A-4D8E-1AB92045D6AE}"/>
                </a:ext>
              </a:extLst>
            </p:cNvPr>
            <p:cNvPicPr>
              <a:picLocks noChangeAspect="1"/>
            </p:cNvPicPr>
            <p:nvPr/>
          </p:nvPicPr>
          <p:blipFill>
            <a:blip r:embed="rId3"/>
            <a:stretch>
              <a:fillRect/>
            </a:stretch>
          </p:blipFill>
          <p:spPr>
            <a:xfrm>
              <a:off x="2110071" y="3012198"/>
              <a:ext cx="2569803" cy="2330973"/>
            </a:xfrm>
            <a:prstGeom prst="rect">
              <a:avLst/>
            </a:prstGeom>
          </p:spPr>
        </p:pic>
        <p:sp>
          <p:nvSpPr>
            <p:cNvPr id="28" name="Ovál 27">
              <a:extLst>
                <a:ext uri="{FF2B5EF4-FFF2-40B4-BE49-F238E27FC236}">
                  <a16:creationId xmlns:a16="http://schemas.microsoft.com/office/drawing/2014/main" id="{FD87582C-A3E8-BFBC-0995-766D851422F2}"/>
                </a:ext>
              </a:extLst>
            </p:cNvPr>
            <p:cNvSpPr/>
            <p:nvPr/>
          </p:nvSpPr>
          <p:spPr>
            <a:xfrm>
              <a:off x="1334326" y="2175882"/>
              <a:ext cx="4090449" cy="384975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
        <p:nvSpPr>
          <p:cNvPr id="2" name="Nadpis 2">
            <a:extLst>
              <a:ext uri="{FF2B5EF4-FFF2-40B4-BE49-F238E27FC236}">
                <a16:creationId xmlns:a16="http://schemas.microsoft.com/office/drawing/2014/main" id="{0D3C5219-4E70-45EF-90BB-559E3E59648C}"/>
              </a:ext>
            </a:extLst>
          </p:cNvPr>
          <p:cNvSpPr>
            <a:spLocks noGrp="1"/>
          </p:cNvSpPr>
          <p:nvPr>
            <p:ph type="title"/>
          </p:nvPr>
        </p:nvSpPr>
        <p:spPr>
          <a:xfrm>
            <a:off x="1097164" y="1081265"/>
            <a:ext cx="9997672" cy="529132"/>
          </a:xfrm>
        </p:spPr>
        <p:txBody>
          <a:bodyPr>
            <a:normAutofit/>
          </a:bodyPr>
          <a:lstStyle/>
          <a:p>
            <a:r>
              <a:rPr lang="cs-CZ" sz="2700" dirty="0">
                <a:solidFill>
                  <a:srgbClr val="005587"/>
                </a:solidFill>
                <a:latin typeface="Tahoma" panose="020B0604030504040204" pitchFamily="34" charset="0"/>
                <a:ea typeface="Tahoma" panose="020B0604030504040204" pitchFamily="34" charset="0"/>
                <a:cs typeface="Tahoma" panose="020B0604030504040204" pitchFamily="34" charset="0"/>
              </a:rPr>
              <a:t>Auditní &amp; kontrolní rámec pro oblast</a:t>
            </a:r>
            <a:r>
              <a:rPr lang="en-GB" sz="2700" dirty="0">
                <a:solidFill>
                  <a:srgbClr val="005587"/>
                </a:solidFill>
                <a:latin typeface="Tahoma" panose="020B0604030504040204" pitchFamily="34" charset="0"/>
                <a:ea typeface="Tahoma" panose="020B0604030504040204" pitchFamily="34" charset="0"/>
                <a:cs typeface="Tahoma" panose="020B0604030504040204" pitchFamily="34" charset="0"/>
              </a:rPr>
              <a:t> IT</a:t>
            </a:r>
            <a:endParaRPr lang="cs-CZ" sz="2700" dirty="0">
              <a:solidFill>
                <a:srgbClr val="005587"/>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Diagram 2">
            <a:extLst>
              <a:ext uri="{FF2B5EF4-FFF2-40B4-BE49-F238E27FC236}">
                <a16:creationId xmlns:a16="http://schemas.microsoft.com/office/drawing/2014/main" id="{F916EABC-3AFA-4211-77F9-F9063A5A62D9}"/>
              </a:ext>
            </a:extLst>
          </p:cNvPr>
          <p:cNvGraphicFramePr/>
          <p:nvPr>
            <p:extLst>
              <p:ext uri="{D42A27DB-BD31-4B8C-83A1-F6EECF244321}">
                <p14:modId xmlns:p14="http://schemas.microsoft.com/office/powerpoint/2010/main" val="299292713"/>
              </p:ext>
            </p:extLst>
          </p:nvPr>
        </p:nvGraphicFramePr>
        <p:xfrm>
          <a:off x="800001" y="1543508"/>
          <a:ext cx="6248497" cy="53262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Obrázek 6">
            <a:extLst>
              <a:ext uri="{FF2B5EF4-FFF2-40B4-BE49-F238E27FC236}">
                <a16:creationId xmlns:a16="http://schemas.microsoft.com/office/drawing/2014/main" id="{1E4B364A-7CF1-5B48-3710-D29E12C6C588}"/>
              </a:ext>
            </a:extLst>
          </p:cNvPr>
          <p:cNvPicPr>
            <a:picLocks noChangeAspect="1"/>
          </p:cNvPicPr>
          <p:nvPr/>
        </p:nvPicPr>
        <p:blipFill>
          <a:blip r:embed="rId9"/>
          <a:stretch>
            <a:fillRect/>
          </a:stretch>
        </p:blipFill>
        <p:spPr>
          <a:xfrm>
            <a:off x="5872140" y="2112895"/>
            <a:ext cx="6186239" cy="2760682"/>
          </a:xfrm>
          <a:prstGeom prst="rect">
            <a:avLst/>
          </a:prstGeom>
        </p:spPr>
      </p:pic>
      <p:sp>
        <p:nvSpPr>
          <p:cNvPr id="9" name="Ovál 8">
            <a:extLst>
              <a:ext uri="{FF2B5EF4-FFF2-40B4-BE49-F238E27FC236}">
                <a16:creationId xmlns:a16="http://schemas.microsoft.com/office/drawing/2014/main" id="{94812165-6123-BF04-993C-816D6AA8093D}"/>
              </a:ext>
            </a:extLst>
          </p:cNvPr>
          <p:cNvSpPr/>
          <p:nvPr/>
        </p:nvSpPr>
        <p:spPr>
          <a:xfrm>
            <a:off x="3368753" y="3058597"/>
            <a:ext cx="652870" cy="6079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Ovál 9">
            <a:extLst>
              <a:ext uri="{FF2B5EF4-FFF2-40B4-BE49-F238E27FC236}">
                <a16:creationId xmlns:a16="http://schemas.microsoft.com/office/drawing/2014/main" id="{F82F497D-90AF-5BFF-5C52-41F32D5FEDFD}"/>
              </a:ext>
            </a:extLst>
          </p:cNvPr>
          <p:cNvSpPr/>
          <p:nvPr/>
        </p:nvSpPr>
        <p:spPr>
          <a:xfrm>
            <a:off x="3368753" y="4569618"/>
            <a:ext cx="652870" cy="6079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Ovál 10">
            <a:extLst>
              <a:ext uri="{FF2B5EF4-FFF2-40B4-BE49-F238E27FC236}">
                <a16:creationId xmlns:a16="http://schemas.microsoft.com/office/drawing/2014/main" id="{BB2C3673-887D-FEA4-5C17-0904B46C3003}"/>
              </a:ext>
            </a:extLst>
          </p:cNvPr>
          <p:cNvSpPr/>
          <p:nvPr/>
        </p:nvSpPr>
        <p:spPr>
          <a:xfrm>
            <a:off x="4568904" y="3823946"/>
            <a:ext cx="652870" cy="6079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Zástupný symbol pro číslo snímku 4">
            <a:extLst>
              <a:ext uri="{FF2B5EF4-FFF2-40B4-BE49-F238E27FC236}">
                <a16:creationId xmlns:a16="http://schemas.microsoft.com/office/drawing/2014/main" id="{374EEE71-D094-F037-F327-CB0A040DC962}"/>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10</a:t>
            </a:fld>
            <a:endParaRPr lang="cs-CZ" dirty="0"/>
          </a:p>
        </p:txBody>
      </p:sp>
      <p:sp>
        <p:nvSpPr>
          <p:cNvPr id="4" name="Obdélník: se zakulacenými rohy 3">
            <a:extLst>
              <a:ext uri="{FF2B5EF4-FFF2-40B4-BE49-F238E27FC236}">
                <a16:creationId xmlns:a16="http://schemas.microsoft.com/office/drawing/2014/main" id="{A4953E58-7066-263F-9D16-F287B4DABC71}"/>
              </a:ext>
            </a:extLst>
          </p:cNvPr>
          <p:cNvSpPr/>
          <p:nvPr/>
        </p:nvSpPr>
        <p:spPr>
          <a:xfrm>
            <a:off x="4630103" y="1658026"/>
            <a:ext cx="1183342" cy="72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s-CZ" sz="1200" b="1" dirty="0"/>
              <a:t>Přijetí zakázky</a:t>
            </a:r>
          </a:p>
        </p:txBody>
      </p:sp>
      <p:sp>
        <p:nvSpPr>
          <p:cNvPr id="8" name="Šipka: doleva 7">
            <a:extLst>
              <a:ext uri="{FF2B5EF4-FFF2-40B4-BE49-F238E27FC236}">
                <a16:creationId xmlns:a16="http://schemas.microsoft.com/office/drawing/2014/main" id="{9FCA56EC-F122-5FEE-DB8E-CDEF68DB2623}"/>
              </a:ext>
            </a:extLst>
          </p:cNvPr>
          <p:cNvSpPr/>
          <p:nvPr/>
        </p:nvSpPr>
        <p:spPr>
          <a:xfrm rot="12872907" flipV="1">
            <a:off x="5304196" y="2455852"/>
            <a:ext cx="596427" cy="4129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94896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4">
            <a:extLst>
              <a:ext uri="{FF2B5EF4-FFF2-40B4-BE49-F238E27FC236}">
                <a16:creationId xmlns:a16="http://schemas.microsoft.com/office/drawing/2014/main" id="{9C54C5AD-1A73-4E20-808B-4690C08CE93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11</a:t>
            </a:fld>
            <a:endParaRPr lang="cs-CZ" dirty="0"/>
          </a:p>
        </p:txBody>
      </p:sp>
      <p:pic>
        <p:nvPicPr>
          <p:cNvPr id="9" name="Picture 2" descr="ISO:27001 Norm Informatiebeveiliging | 2022">
            <a:extLst>
              <a:ext uri="{FF2B5EF4-FFF2-40B4-BE49-F238E27FC236}">
                <a16:creationId xmlns:a16="http://schemas.microsoft.com/office/drawing/2014/main" id="{69743D7D-2EBA-9749-EF9A-23525A10C4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933" y="1239302"/>
            <a:ext cx="1885673" cy="1055977"/>
          </a:xfrm>
          <a:prstGeom prst="rect">
            <a:avLst/>
          </a:prstGeom>
          <a:noFill/>
          <a:extLst>
            <a:ext uri="{909E8E84-426E-40DD-AFC4-6F175D3DCCD1}">
              <a14:hiddenFill xmlns:a14="http://schemas.microsoft.com/office/drawing/2010/main">
                <a:solidFill>
                  <a:srgbClr val="FFFFFF"/>
                </a:solidFill>
              </a14:hiddenFill>
            </a:ext>
          </a:extLst>
        </p:spPr>
      </p:pic>
      <p:pic>
        <p:nvPicPr>
          <p:cNvPr id="10" name="Obrázek 9">
            <a:extLst>
              <a:ext uri="{FF2B5EF4-FFF2-40B4-BE49-F238E27FC236}">
                <a16:creationId xmlns:a16="http://schemas.microsoft.com/office/drawing/2014/main" id="{89832BC2-774A-11E9-453E-41228B4D9772}"/>
              </a:ext>
            </a:extLst>
          </p:cNvPr>
          <p:cNvPicPr>
            <a:picLocks noChangeAspect="1"/>
          </p:cNvPicPr>
          <p:nvPr/>
        </p:nvPicPr>
        <p:blipFill>
          <a:blip r:embed="rId4"/>
          <a:stretch>
            <a:fillRect/>
          </a:stretch>
        </p:blipFill>
        <p:spPr>
          <a:xfrm>
            <a:off x="7268951" y="2185338"/>
            <a:ext cx="2974659" cy="1255203"/>
          </a:xfrm>
          <a:prstGeom prst="rect">
            <a:avLst/>
          </a:prstGeom>
        </p:spPr>
      </p:pic>
      <p:pic>
        <p:nvPicPr>
          <p:cNvPr id="11" name="Picture 4" descr="Web Scarab Reviews, Ratings &amp; Features 2022 | Gartner Peer Insights">
            <a:extLst>
              <a:ext uri="{FF2B5EF4-FFF2-40B4-BE49-F238E27FC236}">
                <a16:creationId xmlns:a16="http://schemas.microsoft.com/office/drawing/2014/main" id="{CAEF076D-09EA-A5C5-A7F1-49DE3E23AE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4773" y="2262406"/>
            <a:ext cx="2556817" cy="899621"/>
          </a:xfrm>
          <a:prstGeom prst="rect">
            <a:avLst/>
          </a:prstGeom>
          <a:noFill/>
          <a:extLst>
            <a:ext uri="{909E8E84-426E-40DD-AFC4-6F175D3DCCD1}">
              <a14:hiddenFill xmlns:a14="http://schemas.microsoft.com/office/drawing/2010/main">
                <a:solidFill>
                  <a:srgbClr val="FFFFFF"/>
                </a:solidFill>
              </a14:hiddenFill>
            </a:ext>
          </a:extLst>
        </p:spPr>
      </p:pic>
      <p:pic>
        <p:nvPicPr>
          <p:cNvPr id="12" name="Obrázek 11">
            <a:extLst>
              <a:ext uri="{FF2B5EF4-FFF2-40B4-BE49-F238E27FC236}">
                <a16:creationId xmlns:a16="http://schemas.microsoft.com/office/drawing/2014/main" id="{551618B9-BC0D-2C9C-9217-B0D48975D3E7}"/>
              </a:ext>
            </a:extLst>
          </p:cNvPr>
          <p:cNvPicPr>
            <a:picLocks noChangeAspect="1"/>
          </p:cNvPicPr>
          <p:nvPr/>
        </p:nvPicPr>
        <p:blipFill>
          <a:blip r:embed="rId6"/>
          <a:stretch>
            <a:fillRect/>
          </a:stretch>
        </p:blipFill>
        <p:spPr>
          <a:xfrm>
            <a:off x="7022110" y="3449493"/>
            <a:ext cx="1961285" cy="1341173"/>
          </a:xfrm>
          <a:prstGeom prst="rect">
            <a:avLst/>
          </a:prstGeom>
        </p:spPr>
      </p:pic>
      <p:pic>
        <p:nvPicPr>
          <p:cNvPr id="13" name="Obrázek 12">
            <a:extLst>
              <a:ext uri="{FF2B5EF4-FFF2-40B4-BE49-F238E27FC236}">
                <a16:creationId xmlns:a16="http://schemas.microsoft.com/office/drawing/2014/main" id="{FD2F0572-2C01-695F-6AE4-14AEBBD2C9D7}"/>
              </a:ext>
            </a:extLst>
          </p:cNvPr>
          <p:cNvPicPr>
            <a:picLocks noChangeAspect="1"/>
          </p:cNvPicPr>
          <p:nvPr/>
        </p:nvPicPr>
        <p:blipFill>
          <a:blip r:embed="rId7"/>
          <a:stretch>
            <a:fillRect/>
          </a:stretch>
        </p:blipFill>
        <p:spPr>
          <a:xfrm>
            <a:off x="9783779" y="1559114"/>
            <a:ext cx="1426601" cy="980788"/>
          </a:xfrm>
          <a:prstGeom prst="rect">
            <a:avLst/>
          </a:prstGeom>
        </p:spPr>
      </p:pic>
      <p:pic>
        <p:nvPicPr>
          <p:cNvPr id="15" name="Picture 8" descr="NUKIB (GUEST)">
            <a:extLst>
              <a:ext uri="{FF2B5EF4-FFF2-40B4-BE49-F238E27FC236}">
                <a16:creationId xmlns:a16="http://schemas.microsoft.com/office/drawing/2014/main" id="{8CAA78A0-F749-A020-A969-F59422E62A8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8243" y="2649572"/>
            <a:ext cx="1598340" cy="2518055"/>
          </a:xfrm>
          <a:prstGeom prst="rect">
            <a:avLst/>
          </a:prstGeom>
          <a:noFill/>
          <a:extLst>
            <a:ext uri="{909E8E84-426E-40DD-AFC4-6F175D3DCCD1}">
              <a14:hiddenFill xmlns:a14="http://schemas.microsoft.com/office/drawing/2010/main">
                <a:solidFill>
                  <a:srgbClr val="FFFFFF"/>
                </a:solidFill>
              </a14:hiddenFill>
            </a:ext>
          </a:extLst>
        </p:spPr>
      </p:pic>
      <p:pic>
        <p:nvPicPr>
          <p:cNvPr id="16" name="Obrázek 15">
            <a:extLst>
              <a:ext uri="{FF2B5EF4-FFF2-40B4-BE49-F238E27FC236}">
                <a16:creationId xmlns:a16="http://schemas.microsoft.com/office/drawing/2014/main" id="{FB2C7C63-158D-51AE-DD67-AA0DADE1A1CA}"/>
              </a:ext>
            </a:extLst>
          </p:cNvPr>
          <p:cNvPicPr>
            <a:picLocks noChangeAspect="1"/>
          </p:cNvPicPr>
          <p:nvPr/>
        </p:nvPicPr>
        <p:blipFill>
          <a:blip r:embed="rId9"/>
          <a:stretch>
            <a:fillRect/>
          </a:stretch>
        </p:blipFill>
        <p:spPr>
          <a:xfrm>
            <a:off x="503048" y="4707746"/>
            <a:ext cx="1857375" cy="1857375"/>
          </a:xfrm>
          <a:prstGeom prst="rect">
            <a:avLst/>
          </a:prstGeom>
        </p:spPr>
      </p:pic>
      <p:pic>
        <p:nvPicPr>
          <p:cNvPr id="17" name="Obrázek 16">
            <a:extLst>
              <a:ext uri="{FF2B5EF4-FFF2-40B4-BE49-F238E27FC236}">
                <a16:creationId xmlns:a16="http://schemas.microsoft.com/office/drawing/2014/main" id="{4E92DDB6-F660-B20A-4D8E-1AB92045D6AE}"/>
              </a:ext>
            </a:extLst>
          </p:cNvPr>
          <p:cNvPicPr>
            <a:picLocks noChangeAspect="1"/>
          </p:cNvPicPr>
          <p:nvPr/>
        </p:nvPicPr>
        <p:blipFill>
          <a:blip r:embed="rId10"/>
          <a:stretch>
            <a:fillRect/>
          </a:stretch>
        </p:blipFill>
        <p:spPr>
          <a:xfrm>
            <a:off x="2575007" y="2193498"/>
            <a:ext cx="2135528" cy="1937058"/>
          </a:xfrm>
          <a:prstGeom prst="rect">
            <a:avLst/>
          </a:prstGeom>
        </p:spPr>
      </p:pic>
      <p:pic>
        <p:nvPicPr>
          <p:cNvPr id="18" name="Obrázek 17">
            <a:extLst>
              <a:ext uri="{FF2B5EF4-FFF2-40B4-BE49-F238E27FC236}">
                <a16:creationId xmlns:a16="http://schemas.microsoft.com/office/drawing/2014/main" id="{0BBE4F0A-B30C-CD40-EC0F-6A4AA47B2019}"/>
              </a:ext>
            </a:extLst>
          </p:cNvPr>
          <p:cNvPicPr>
            <a:picLocks noChangeAspect="1"/>
          </p:cNvPicPr>
          <p:nvPr/>
        </p:nvPicPr>
        <p:blipFill>
          <a:blip r:embed="rId11"/>
          <a:stretch>
            <a:fillRect/>
          </a:stretch>
        </p:blipFill>
        <p:spPr>
          <a:xfrm>
            <a:off x="5694973" y="5464435"/>
            <a:ext cx="1703639" cy="1133694"/>
          </a:xfrm>
          <a:prstGeom prst="rect">
            <a:avLst/>
          </a:prstGeom>
        </p:spPr>
      </p:pic>
      <p:pic>
        <p:nvPicPr>
          <p:cNvPr id="19" name="Obrázek 18">
            <a:extLst>
              <a:ext uri="{FF2B5EF4-FFF2-40B4-BE49-F238E27FC236}">
                <a16:creationId xmlns:a16="http://schemas.microsoft.com/office/drawing/2014/main" id="{2187914A-4CC6-7939-346C-239914A491BD}"/>
              </a:ext>
            </a:extLst>
          </p:cNvPr>
          <p:cNvPicPr>
            <a:picLocks noChangeAspect="1"/>
          </p:cNvPicPr>
          <p:nvPr/>
        </p:nvPicPr>
        <p:blipFill>
          <a:blip r:embed="rId12"/>
          <a:stretch>
            <a:fillRect/>
          </a:stretch>
        </p:blipFill>
        <p:spPr>
          <a:xfrm>
            <a:off x="4916499" y="3818346"/>
            <a:ext cx="1845471" cy="1111114"/>
          </a:xfrm>
          <a:prstGeom prst="rect">
            <a:avLst/>
          </a:prstGeom>
        </p:spPr>
      </p:pic>
      <p:pic>
        <p:nvPicPr>
          <p:cNvPr id="20" name="Obrázek 19">
            <a:extLst>
              <a:ext uri="{FF2B5EF4-FFF2-40B4-BE49-F238E27FC236}">
                <a16:creationId xmlns:a16="http://schemas.microsoft.com/office/drawing/2014/main" id="{9B9E21EC-2BE6-C8EB-0A0B-69D0706BDB42}"/>
              </a:ext>
            </a:extLst>
          </p:cNvPr>
          <p:cNvPicPr>
            <a:picLocks noChangeAspect="1"/>
          </p:cNvPicPr>
          <p:nvPr/>
        </p:nvPicPr>
        <p:blipFill>
          <a:blip r:embed="rId13"/>
          <a:stretch>
            <a:fillRect/>
          </a:stretch>
        </p:blipFill>
        <p:spPr>
          <a:xfrm>
            <a:off x="2618940" y="919723"/>
            <a:ext cx="2596634" cy="895085"/>
          </a:xfrm>
          <a:prstGeom prst="rect">
            <a:avLst/>
          </a:prstGeom>
        </p:spPr>
      </p:pic>
      <p:pic>
        <p:nvPicPr>
          <p:cNvPr id="21" name="Obrázek 20">
            <a:extLst>
              <a:ext uri="{FF2B5EF4-FFF2-40B4-BE49-F238E27FC236}">
                <a16:creationId xmlns:a16="http://schemas.microsoft.com/office/drawing/2014/main" id="{BC5C3ED5-664B-25BE-E696-DA9E8F1D9B7C}"/>
              </a:ext>
            </a:extLst>
          </p:cNvPr>
          <p:cNvPicPr>
            <a:picLocks noChangeAspect="1"/>
          </p:cNvPicPr>
          <p:nvPr/>
        </p:nvPicPr>
        <p:blipFill>
          <a:blip r:embed="rId14"/>
          <a:stretch>
            <a:fillRect/>
          </a:stretch>
        </p:blipFill>
        <p:spPr>
          <a:xfrm>
            <a:off x="5254501" y="989959"/>
            <a:ext cx="1116074" cy="1111114"/>
          </a:xfrm>
          <a:prstGeom prst="rect">
            <a:avLst/>
          </a:prstGeom>
        </p:spPr>
      </p:pic>
      <p:pic>
        <p:nvPicPr>
          <p:cNvPr id="22" name="Picture 10" descr="ISO / IEC 27031 ICT Consulting - Buy ISO / IEC 27031 ICT Consulting product  on globalpiyasa.com">
            <a:extLst>
              <a:ext uri="{FF2B5EF4-FFF2-40B4-BE49-F238E27FC236}">
                <a16:creationId xmlns:a16="http://schemas.microsoft.com/office/drawing/2014/main" id="{C682FEC2-7974-F493-9EDF-E33D55217A1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88261" y="4445370"/>
            <a:ext cx="1026422" cy="125520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Digital Forensic Investigation for Non-Volatile Memory Architecture by  Hybrid Evaluation Based on ISO/IEC 27037:2012 and NIST SP800-86 Framework |  IT Journal Research and Development">
            <a:extLst>
              <a:ext uri="{FF2B5EF4-FFF2-40B4-BE49-F238E27FC236}">
                <a16:creationId xmlns:a16="http://schemas.microsoft.com/office/drawing/2014/main" id="{399BAEBE-45B0-7CA8-7AE3-93D19974884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36857" y="1134442"/>
            <a:ext cx="1100310" cy="1100310"/>
          </a:xfrm>
          <a:prstGeom prst="rect">
            <a:avLst/>
          </a:prstGeom>
          <a:noFill/>
          <a:extLst>
            <a:ext uri="{909E8E84-426E-40DD-AFC4-6F175D3DCCD1}">
              <a14:hiddenFill xmlns:a14="http://schemas.microsoft.com/office/drawing/2010/main">
                <a:solidFill>
                  <a:srgbClr val="FFFFFF"/>
                </a:solidFill>
              </a14:hiddenFill>
            </a:ext>
          </a:extLst>
        </p:spPr>
      </p:pic>
      <p:pic>
        <p:nvPicPr>
          <p:cNvPr id="24" name="Obrázek 23">
            <a:extLst>
              <a:ext uri="{FF2B5EF4-FFF2-40B4-BE49-F238E27FC236}">
                <a16:creationId xmlns:a16="http://schemas.microsoft.com/office/drawing/2014/main" id="{B532665A-1F7A-31FA-6959-8A91340527EE}"/>
              </a:ext>
            </a:extLst>
          </p:cNvPr>
          <p:cNvPicPr>
            <a:picLocks noChangeAspect="1"/>
          </p:cNvPicPr>
          <p:nvPr/>
        </p:nvPicPr>
        <p:blipFill>
          <a:blip r:embed="rId17"/>
          <a:stretch>
            <a:fillRect/>
          </a:stretch>
        </p:blipFill>
        <p:spPr>
          <a:xfrm>
            <a:off x="7753198" y="5277296"/>
            <a:ext cx="3457182" cy="1507971"/>
          </a:xfrm>
          <a:prstGeom prst="rect">
            <a:avLst/>
          </a:prstGeom>
        </p:spPr>
      </p:pic>
      <p:pic>
        <p:nvPicPr>
          <p:cNvPr id="25" name="Picture 18" descr="LoungeTalk: A new COSO framework? | ARIS BPM Community">
            <a:extLst>
              <a:ext uri="{FF2B5EF4-FFF2-40B4-BE49-F238E27FC236}">
                <a16:creationId xmlns:a16="http://schemas.microsoft.com/office/drawing/2014/main" id="{0F1FAFBF-23DD-484A-3670-F68A2C857FB3}"/>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85247" y="2493017"/>
            <a:ext cx="1922300" cy="19370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0" descr="COBIT | Control Objectives for Information Technologies | ISACA">
            <a:extLst>
              <a:ext uri="{FF2B5EF4-FFF2-40B4-BE49-F238E27FC236}">
                <a16:creationId xmlns:a16="http://schemas.microsoft.com/office/drawing/2014/main" id="{7811ABA8-F93A-4E4D-CC78-5A10896EDCC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94267" y="5721122"/>
            <a:ext cx="1998176" cy="956943"/>
          </a:xfrm>
          <a:prstGeom prst="rect">
            <a:avLst/>
          </a:prstGeom>
          <a:noFill/>
          <a:ln>
            <a:solidFill>
              <a:srgbClr val="00B0F0"/>
            </a:solidFill>
          </a:ln>
          <a:extLst>
            <a:ext uri="{909E8E84-426E-40DD-AFC4-6F175D3DCCD1}">
              <a14:hiddenFill xmlns:a14="http://schemas.microsoft.com/office/drawing/2010/main">
                <a:solidFill>
                  <a:srgbClr val="FFFFFF"/>
                </a:solidFill>
              </a14:hiddenFill>
            </a:ext>
          </a:extLst>
        </p:spPr>
      </p:pic>
      <p:pic>
        <p:nvPicPr>
          <p:cNvPr id="27" name="Picture 22" descr="Public - CNB Visitor Center">
            <a:extLst>
              <a:ext uri="{FF2B5EF4-FFF2-40B4-BE49-F238E27FC236}">
                <a16:creationId xmlns:a16="http://schemas.microsoft.com/office/drawing/2014/main" id="{171BD4D7-9D8E-37D0-F83D-B7AB87F09193}"/>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313403" y="1450758"/>
            <a:ext cx="1284188" cy="691043"/>
          </a:xfrm>
          <a:prstGeom prst="rect">
            <a:avLst/>
          </a:prstGeom>
          <a:noFill/>
          <a:extLst>
            <a:ext uri="{909E8E84-426E-40DD-AFC4-6F175D3DCCD1}">
              <a14:hiddenFill xmlns:a14="http://schemas.microsoft.com/office/drawing/2010/main">
                <a:solidFill>
                  <a:srgbClr val="FFFFFF"/>
                </a:solidFill>
              </a14:hiddenFill>
            </a:ext>
          </a:extLst>
        </p:spPr>
      </p:pic>
      <p:sp>
        <p:nvSpPr>
          <p:cNvPr id="28" name="Ovál 27">
            <a:extLst>
              <a:ext uri="{FF2B5EF4-FFF2-40B4-BE49-F238E27FC236}">
                <a16:creationId xmlns:a16="http://schemas.microsoft.com/office/drawing/2014/main" id="{FD87582C-A3E8-BFBC-0995-766D851422F2}"/>
              </a:ext>
            </a:extLst>
          </p:cNvPr>
          <p:cNvSpPr/>
          <p:nvPr/>
        </p:nvSpPr>
        <p:spPr>
          <a:xfrm>
            <a:off x="2288421" y="1767291"/>
            <a:ext cx="2637492" cy="2639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026" name="Picture 2" descr="UOOU (Czech Republic) - GDPRhub">
            <a:extLst>
              <a:ext uri="{FF2B5EF4-FFF2-40B4-BE49-F238E27FC236}">
                <a16:creationId xmlns:a16="http://schemas.microsoft.com/office/drawing/2014/main" id="{55613BB0-2BAE-DACB-A6FD-13B67F2AE3AE}"/>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9054155" y="3029793"/>
            <a:ext cx="1680945" cy="900987"/>
          </a:xfrm>
          <a:prstGeom prst="rect">
            <a:avLst/>
          </a:prstGeom>
          <a:noFill/>
          <a:extLst>
            <a:ext uri="{909E8E84-426E-40DD-AFC4-6F175D3DCCD1}">
              <a14:hiddenFill xmlns:a14="http://schemas.microsoft.com/office/drawing/2010/main">
                <a:solidFill>
                  <a:srgbClr val="FFFFFF"/>
                </a:solidFill>
              </a14:hiddenFill>
            </a:ext>
          </a:extLst>
        </p:spPr>
      </p:pic>
      <p:pic>
        <p:nvPicPr>
          <p:cNvPr id="2" name="Obrázek 1">
            <a:extLst>
              <a:ext uri="{FF2B5EF4-FFF2-40B4-BE49-F238E27FC236}">
                <a16:creationId xmlns:a16="http://schemas.microsoft.com/office/drawing/2014/main" id="{6C09F27D-4AF8-2B5A-C351-CDFA89B9C308}"/>
              </a:ext>
            </a:extLst>
          </p:cNvPr>
          <p:cNvPicPr>
            <a:picLocks noChangeAspect="1"/>
          </p:cNvPicPr>
          <p:nvPr/>
        </p:nvPicPr>
        <p:blipFill>
          <a:blip r:embed="rId22"/>
          <a:stretch>
            <a:fillRect/>
          </a:stretch>
        </p:blipFill>
        <p:spPr>
          <a:xfrm>
            <a:off x="9390048" y="4033473"/>
            <a:ext cx="1222809" cy="915927"/>
          </a:xfrm>
          <a:prstGeom prst="rect">
            <a:avLst/>
          </a:prstGeom>
        </p:spPr>
      </p:pic>
      <p:sp>
        <p:nvSpPr>
          <p:cNvPr id="3" name="Nadpis 2">
            <a:extLst>
              <a:ext uri="{FF2B5EF4-FFF2-40B4-BE49-F238E27FC236}">
                <a16:creationId xmlns:a16="http://schemas.microsoft.com/office/drawing/2014/main" id="{C48AA993-27A3-F3E2-86C1-8686684532B9}"/>
              </a:ext>
            </a:extLst>
          </p:cNvPr>
          <p:cNvSpPr>
            <a:spLocks noGrp="1"/>
          </p:cNvSpPr>
          <p:nvPr>
            <p:ph type="title"/>
          </p:nvPr>
        </p:nvSpPr>
        <p:spPr>
          <a:xfrm>
            <a:off x="230344" y="200480"/>
            <a:ext cx="11361021" cy="736223"/>
          </a:xfrm>
        </p:spPr>
        <p:txBody>
          <a:bodyPr>
            <a:noAutofit/>
          </a:bodyPr>
          <a:lstStyle/>
          <a:p>
            <a:r>
              <a:rPr lang="cs-CZ" sz="2000" dirty="0">
                <a:solidFill>
                  <a:srgbClr val="005587"/>
                </a:solidFill>
                <a:latin typeface="Tahoma" panose="020B0604030504040204" pitchFamily="34" charset="0"/>
                <a:ea typeface="Tahoma" panose="020B0604030504040204" pitchFamily="34" charset="0"/>
                <a:cs typeface="Tahoma" panose="020B0604030504040204" pitchFamily="34" charset="0"/>
              </a:rPr>
              <a:t>Normy, standardy, rámce, organizace, legislativa, regulace, v oblasti IT a bezpečnosti </a:t>
            </a:r>
          </a:p>
        </p:txBody>
      </p:sp>
    </p:spTree>
    <p:extLst>
      <p:ext uri="{BB962C8B-B14F-4D97-AF65-F5344CB8AC3E}">
        <p14:creationId xmlns:p14="http://schemas.microsoft.com/office/powerpoint/2010/main" val="4157916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0C361654-8768-B372-EE92-0A0F537FD672}"/>
              </a:ext>
            </a:extLst>
          </p:cNvPr>
          <p:cNvSpPr>
            <a:spLocks noGrp="1"/>
          </p:cNvSpPr>
          <p:nvPr>
            <p:ph type="title"/>
          </p:nvPr>
        </p:nvSpPr>
        <p:spPr>
          <a:xfrm>
            <a:off x="320597" y="1456761"/>
            <a:ext cx="5363028" cy="678265"/>
          </a:xfrm>
        </p:spPr>
        <p:txBody>
          <a:bodyPr>
            <a:noAutofit/>
          </a:bodyPr>
          <a:lstStyle/>
          <a:p>
            <a:r>
              <a:rPr lang="cs-CZ" sz="2700" dirty="0">
                <a:solidFill>
                  <a:srgbClr val="005587"/>
                </a:solidFill>
              </a:rPr>
              <a:t>Nedostatky z kontrol kvality (IT) - Evropa</a:t>
            </a:r>
          </a:p>
        </p:txBody>
      </p:sp>
      <p:graphicFrame>
        <p:nvGraphicFramePr>
          <p:cNvPr id="4" name="Graf 3">
            <a:extLst>
              <a:ext uri="{FF2B5EF4-FFF2-40B4-BE49-F238E27FC236}">
                <a16:creationId xmlns:a16="http://schemas.microsoft.com/office/drawing/2014/main" id="{E908C9FB-29A2-11C5-9023-769AD825A556}"/>
              </a:ext>
            </a:extLst>
          </p:cNvPr>
          <p:cNvGraphicFramePr/>
          <p:nvPr>
            <p:extLst>
              <p:ext uri="{D42A27DB-BD31-4B8C-83A1-F6EECF244321}">
                <p14:modId xmlns:p14="http://schemas.microsoft.com/office/powerpoint/2010/main" val="2307769885"/>
              </p:ext>
            </p:extLst>
          </p:nvPr>
        </p:nvGraphicFramePr>
        <p:xfrm>
          <a:off x="320596" y="2788027"/>
          <a:ext cx="11225945" cy="4276165"/>
        </p:xfrm>
        <a:graphic>
          <a:graphicData uri="http://schemas.openxmlformats.org/drawingml/2006/chart">
            <c:chart xmlns:c="http://schemas.openxmlformats.org/drawingml/2006/chart" xmlns:r="http://schemas.openxmlformats.org/officeDocument/2006/relationships" r:id="rId2"/>
          </a:graphicData>
        </a:graphic>
      </p:graphicFrame>
      <p:sp>
        <p:nvSpPr>
          <p:cNvPr id="5" name="Zástupný symbol pro číslo snímku 4">
            <a:extLst>
              <a:ext uri="{FF2B5EF4-FFF2-40B4-BE49-F238E27FC236}">
                <a16:creationId xmlns:a16="http://schemas.microsoft.com/office/drawing/2014/main" id="{C783FB54-E5BC-C8E8-F88B-614E7DE17586}"/>
              </a:ext>
            </a:extLst>
          </p:cNvPr>
          <p:cNvSpPr txBox="1">
            <a:spLocks/>
          </p:cNvSpPr>
          <p:nvPr/>
        </p:nvSpPr>
        <p:spPr>
          <a:xfrm>
            <a:off x="9448800" y="6455552"/>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12</a:t>
            </a:fld>
            <a:endParaRPr lang="cs-CZ" dirty="0"/>
          </a:p>
        </p:txBody>
      </p:sp>
      <p:pic>
        <p:nvPicPr>
          <p:cNvPr id="7" name="Obrázek 6">
            <a:extLst>
              <a:ext uri="{FF2B5EF4-FFF2-40B4-BE49-F238E27FC236}">
                <a16:creationId xmlns:a16="http://schemas.microsoft.com/office/drawing/2014/main" id="{0D2362E5-62D0-ADEE-49CE-A89DE53B0D8C}"/>
              </a:ext>
            </a:extLst>
          </p:cNvPr>
          <p:cNvPicPr>
            <a:picLocks noChangeAspect="1"/>
          </p:cNvPicPr>
          <p:nvPr/>
        </p:nvPicPr>
        <p:blipFill>
          <a:blip r:embed="rId3"/>
          <a:stretch>
            <a:fillRect/>
          </a:stretch>
        </p:blipFill>
        <p:spPr>
          <a:xfrm>
            <a:off x="940454" y="2645291"/>
            <a:ext cx="520794" cy="734131"/>
          </a:xfrm>
          <a:prstGeom prst="rect">
            <a:avLst/>
          </a:prstGeom>
        </p:spPr>
      </p:pic>
      <p:pic>
        <p:nvPicPr>
          <p:cNvPr id="9" name="Obrázek 8">
            <a:extLst>
              <a:ext uri="{FF2B5EF4-FFF2-40B4-BE49-F238E27FC236}">
                <a16:creationId xmlns:a16="http://schemas.microsoft.com/office/drawing/2014/main" id="{A78028A3-BC17-29DE-4402-573546A17F50}"/>
              </a:ext>
            </a:extLst>
          </p:cNvPr>
          <p:cNvPicPr>
            <a:picLocks noChangeAspect="1"/>
          </p:cNvPicPr>
          <p:nvPr/>
        </p:nvPicPr>
        <p:blipFill>
          <a:blip r:embed="rId4"/>
          <a:stretch>
            <a:fillRect/>
          </a:stretch>
        </p:blipFill>
        <p:spPr>
          <a:xfrm>
            <a:off x="2248720" y="2945121"/>
            <a:ext cx="557234" cy="722049"/>
          </a:xfrm>
          <a:prstGeom prst="rect">
            <a:avLst/>
          </a:prstGeom>
        </p:spPr>
      </p:pic>
      <p:graphicFrame>
        <p:nvGraphicFramePr>
          <p:cNvPr id="10" name="Tabulka 4">
            <a:extLst>
              <a:ext uri="{FF2B5EF4-FFF2-40B4-BE49-F238E27FC236}">
                <a16:creationId xmlns:a16="http://schemas.microsoft.com/office/drawing/2014/main" id="{3FDDB401-32B1-B32D-7E12-83E179F62416}"/>
              </a:ext>
            </a:extLst>
          </p:cNvPr>
          <p:cNvGraphicFramePr>
            <a:graphicFrameLocks noGrp="1"/>
          </p:cNvGraphicFramePr>
          <p:nvPr>
            <p:extLst>
              <p:ext uri="{D42A27DB-BD31-4B8C-83A1-F6EECF244321}">
                <p14:modId xmlns:p14="http://schemas.microsoft.com/office/powerpoint/2010/main" val="2921863089"/>
              </p:ext>
            </p:extLst>
          </p:nvPr>
        </p:nvGraphicFramePr>
        <p:xfrm>
          <a:off x="5791200" y="1187479"/>
          <a:ext cx="6202865" cy="3312453"/>
        </p:xfrm>
        <a:graphic>
          <a:graphicData uri="http://schemas.openxmlformats.org/drawingml/2006/table">
            <a:tbl>
              <a:tblPr firstRow="1" bandRow="1">
                <a:tableStyleId>{5C22544A-7EE6-4342-B048-85BDC9FD1C3A}</a:tableStyleId>
              </a:tblPr>
              <a:tblGrid>
                <a:gridCol w="1974300">
                  <a:extLst>
                    <a:ext uri="{9D8B030D-6E8A-4147-A177-3AD203B41FA5}">
                      <a16:colId xmlns:a16="http://schemas.microsoft.com/office/drawing/2014/main" val="2401873330"/>
                    </a:ext>
                  </a:extLst>
                </a:gridCol>
                <a:gridCol w="4228565">
                  <a:extLst>
                    <a:ext uri="{9D8B030D-6E8A-4147-A177-3AD203B41FA5}">
                      <a16:colId xmlns:a16="http://schemas.microsoft.com/office/drawing/2014/main" val="1146938469"/>
                    </a:ext>
                  </a:extLst>
                </a:gridCol>
              </a:tblGrid>
              <a:tr h="340381">
                <a:tc>
                  <a:txBody>
                    <a:bodyPr/>
                    <a:lstStyle/>
                    <a:p>
                      <a:r>
                        <a:rPr lang="cs-CZ" sz="1400" dirty="0"/>
                        <a:t>Oblast</a:t>
                      </a:r>
                    </a:p>
                  </a:txBody>
                  <a:tcPr/>
                </a:tc>
                <a:tc>
                  <a:txBody>
                    <a:bodyPr/>
                    <a:lstStyle/>
                    <a:p>
                      <a:r>
                        <a:rPr lang="cs-CZ" sz="1400" dirty="0"/>
                        <a:t>Typické zjištění</a:t>
                      </a:r>
                    </a:p>
                  </a:txBody>
                  <a:tcPr/>
                </a:tc>
                <a:extLst>
                  <a:ext uri="{0D108BD9-81ED-4DB2-BD59-A6C34878D82A}">
                    <a16:rowId xmlns:a16="http://schemas.microsoft.com/office/drawing/2014/main" val="1986713129"/>
                  </a:ext>
                </a:extLst>
              </a:tr>
              <a:tr h="466334">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Vyhodnocení rizik IT prostředí</a:t>
                      </a:r>
                    </a:p>
                  </a:txBody>
                  <a:tcPr/>
                </a:tc>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Nedostatečná dokumentace/pochopení IT prostředí.</a:t>
                      </a:r>
                    </a:p>
                  </a:txBody>
                  <a:tcPr/>
                </a:tc>
                <a:extLst>
                  <a:ext uri="{0D108BD9-81ED-4DB2-BD59-A6C34878D82A}">
                    <a16:rowId xmlns:a16="http://schemas.microsoft.com/office/drawing/2014/main" val="3979962232"/>
                  </a:ext>
                </a:extLst>
              </a:tr>
              <a:tr h="466334">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Reakce na identifikovaná rizika IT prostředí</a:t>
                      </a:r>
                    </a:p>
                  </a:txBody>
                  <a:tcPr/>
                </a:tc>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Nedostatečný rozsah IT auditu</a:t>
                      </a:r>
                    </a:p>
                    <a:p>
                      <a:r>
                        <a:rPr lang="cs-CZ" sz="1200" b="0" kern="1200" baseline="0" noProof="0" dirty="0">
                          <a:solidFill>
                            <a:srgbClr val="005587"/>
                          </a:solidFill>
                          <a:latin typeface="Tahoma" panose="020B0604030504040204" pitchFamily="34" charset="0"/>
                          <a:ea typeface="Tahoma" panose="020B0604030504040204" pitchFamily="34" charset="0"/>
                          <a:cs typeface="Tahoma" panose="020B0604030504040204" pitchFamily="34" charset="0"/>
                        </a:rPr>
                        <a:t>ITGC nebylo testováno pro </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relevantní informační systémy</a:t>
                      </a:r>
                      <a:endPar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3713310046"/>
                  </a:ext>
                </a:extLst>
              </a:tr>
              <a:tr h="649536">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Vyhodnocení obecných IT kontrol</a:t>
                      </a:r>
                    </a:p>
                  </a:txBody>
                  <a:tcPr/>
                </a:tc>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Nedostatečné testování </a:t>
                      </a:r>
                      <a:r>
                        <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IT</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GC</a:t>
                      </a:r>
                      <a:r>
                        <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 </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v oblasti informační bezpečnosti (přístupových práv)</a:t>
                      </a:r>
                    </a:p>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Nedostatečné testování </a:t>
                      </a:r>
                      <a:r>
                        <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IT</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GC</a:t>
                      </a:r>
                      <a:r>
                        <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 </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v oblasti </a:t>
                      </a:r>
                      <a:r>
                        <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IT </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provozu </a:t>
                      </a:r>
                      <a:r>
                        <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 </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rozhraní</a:t>
                      </a:r>
                    </a:p>
                  </a:txBody>
                  <a:tcPr/>
                </a:tc>
                <a:extLst>
                  <a:ext uri="{0D108BD9-81ED-4DB2-BD59-A6C34878D82A}">
                    <a16:rowId xmlns:a16="http://schemas.microsoft.com/office/drawing/2014/main" val="2498663557"/>
                  </a:ext>
                </a:extLst>
              </a:tr>
              <a:tr h="3403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Vyhodnocení aplikačních kontrol</a:t>
                      </a:r>
                    </a:p>
                  </a:txBody>
                  <a:tcPr/>
                </a:tc>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Nedostatečné testy – rozsah/obsah ITAC</a:t>
                      </a:r>
                      <a:endPar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730071946"/>
                  </a:ext>
                </a:extLst>
              </a:tr>
              <a:tr h="466334">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Vyhodnocení IPE</a:t>
                      </a:r>
                    </a:p>
                  </a:txBody>
                  <a:tcPr/>
                </a:tc>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Testy přesnosti a úplnosti pro konkrétní IPE nebyly provedeny.</a:t>
                      </a:r>
                    </a:p>
                  </a:txBody>
                  <a:tcPr/>
                </a:tc>
                <a:extLst>
                  <a:ext uri="{0D108BD9-81ED-4DB2-BD59-A6C34878D82A}">
                    <a16:rowId xmlns:a16="http://schemas.microsoft.com/office/drawing/2014/main" val="725194745"/>
                  </a:ext>
                </a:extLst>
              </a:tr>
              <a:tr h="4663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Využití  JET</a:t>
                      </a:r>
                    </a:p>
                    <a:p>
                      <a:endPar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Nedostatečná dokumentace provedených JET nebo výběru vzorků JET</a:t>
                      </a:r>
                    </a:p>
                  </a:txBody>
                  <a:tcPr/>
                </a:tc>
                <a:extLst>
                  <a:ext uri="{0D108BD9-81ED-4DB2-BD59-A6C34878D82A}">
                    <a16:rowId xmlns:a16="http://schemas.microsoft.com/office/drawing/2014/main" val="4208426387"/>
                  </a:ext>
                </a:extLst>
              </a:tr>
            </a:tbl>
          </a:graphicData>
        </a:graphic>
      </p:graphicFrame>
      <p:pic>
        <p:nvPicPr>
          <p:cNvPr id="2" name="Obrázek 1">
            <a:extLst>
              <a:ext uri="{FF2B5EF4-FFF2-40B4-BE49-F238E27FC236}">
                <a16:creationId xmlns:a16="http://schemas.microsoft.com/office/drawing/2014/main" id="{F3D5E97C-72F7-4251-F035-AD45B925FFCE}"/>
              </a:ext>
            </a:extLst>
          </p:cNvPr>
          <p:cNvPicPr>
            <a:picLocks noChangeAspect="1"/>
          </p:cNvPicPr>
          <p:nvPr/>
        </p:nvPicPr>
        <p:blipFill>
          <a:blip r:embed="rId5"/>
          <a:stretch>
            <a:fillRect/>
          </a:stretch>
        </p:blipFill>
        <p:spPr>
          <a:xfrm>
            <a:off x="4859473" y="3577523"/>
            <a:ext cx="722049" cy="722049"/>
          </a:xfrm>
          <a:prstGeom prst="rect">
            <a:avLst/>
          </a:prstGeom>
        </p:spPr>
      </p:pic>
    </p:spTree>
    <p:extLst>
      <p:ext uri="{BB962C8B-B14F-4D97-AF65-F5344CB8AC3E}">
        <p14:creationId xmlns:p14="http://schemas.microsoft.com/office/powerpoint/2010/main" val="1474033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AB3162DA-A3D2-A433-04D4-4C198193D4F4}"/>
              </a:ext>
            </a:extLst>
          </p:cNvPr>
          <p:cNvSpPr>
            <a:spLocks noGrp="1"/>
          </p:cNvSpPr>
          <p:nvPr>
            <p:ph type="title"/>
          </p:nvPr>
        </p:nvSpPr>
        <p:spPr>
          <a:xfrm>
            <a:off x="1080000" y="1011106"/>
            <a:ext cx="9997672" cy="678265"/>
          </a:xfrm>
        </p:spPr>
        <p:txBody>
          <a:bodyPr>
            <a:normAutofit/>
          </a:bodyPr>
          <a:lstStyle/>
          <a:p>
            <a:r>
              <a:rPr lang="cs-CZ" sz="2700" dirty="0">
                <a:solidFill>
                  <a:srgbClr val="005587"/>
                </a:solidFill>
              </a:rPr>
              <a:t>Identifikované nedostatky z kontrol kvality (IT) - ČR</a:t>
            </a:r>
          </a:p>
        </p:txBody>
      </p:sp>
      <p:sp>
        <p:nvSpPr>
          <p:cNvPr id="5" name="Zástupný symbol pro číslo snímku 4">
            <a:extLst>
              <a:ext uri="{FF2B5EF4-FFF2-40B4-BE49-F238E27FC236}">
                <a16:creationId xmlns:a16="http://schemas.microsoft.com/office/drawing/2014/main" id="{159E632F-1DA1-6CFC-FCF4-7D7302CBF945}"/>
              </a:ext>
            </a:extLst>
          </p:cNvPr>
          <p:cNvSpPr txBox="1">
            <a:spLocks/>
          </p:cNvSpPr>
          <p:nvPr/>
        </p:nvSpPr>
        <p:spPr>
          <a:xfrm>
            <a:off x="9448800" y="656459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13</a:t>
            </a:fld>
            <a:endParaRPr lang="cs-CZ" dirty="0"/>
          </a:p>
        </p:txBody>
      </p:sp>
      <p:graphicFrame>
        <p:nvGraphicFramePr>
          <p:cNvPr id="7" name="Graf 6">
            <a:extLst>
              <a:ext uri="{FF2B5EF4-FFF2-40B4-BE49-F238E27FC236}">
                <a16:creationId xmlns:a16="http://schemas.microsoft.com/office/drawing/2014/main" id="{E9F32C81-754E-3CE8-8864-A86B817C3CDE}"/>
              </a:ext>
            </a:extLst>
          </p:cNvPr>
          <p:cNvGraphicFramePr>
            <a:graphicFrameLocks/>
          </p:cNvGraphicFramePr>
          <p:nvPr>
            <p:extLst>
              <p:ext uri="{D42A27DB-BD31-4B8C-83A1-F6EECF244321}">
                <p14:modId xmlns:p14="http://schemas.microsoft.com/office/powerpoint/2010/main" val="1643185355"/>
              </p:ext>
            </p:extLst>
          </p:nvPr>
        </p:nvGraphicFramePr>
        <p:xfrm>
          <a:off x="-22987" y="2307861"/>
          <a:ext cx="8964706" cy="4772376"/>
        </p:xfrm>
        <a:graphic>
          <a:graphicData uri="http://schemas.openxmlformats.org/drawingml/2006/chart">
            <c:chart xmlns:c="http://schemas.openxmlformats.org/drawingml/2006/chart" xmlns:r="http://schemas.openxmlformats.org/officeDocument/2006/relationships" r:id="rId2"/>
          </a:graphicData>
        </a:graphic>
      </p:graphicFrame>
      <p:pic>
        <p:nvPicPr>
          <p:cNvPr id="27" name="Obrázek 26">
            <a:extLst>
              <a:ext uri="{FF2B5EF4-FFF2-40B4-BE49-F238E27FC236}">
                <a16:creationId xmlns:a16="http://schemas.microsoft.com/office/drawing/2014/main" id="{5F0B4BBA-42F2-D244-2245-7EF54D95EB47}"/>
              </a:ext>
            </a:extLst>
          </p:cNvPr>
          <p:cNvPicPr>
            <a:picLocks noChangeAspect="1"/>
          </p:cNvPicPr>
          <p:nvPr/>
        </p:nvPicPr>
        <p:blipFill>
          <a:blip r:embed="rId3"/>
          <a:stretch>
            <a:fillRect/>
          </a:stretch>
        </p:blipFill>
        <p:spPr>
          <a:xfrm>
            <a:off x="1807080" y="2166305"/>
            <a:ext cx="520794" cy="734131"/>
          </a:xfrm>
          <a:prstGeom prst="rect">
            <a:avLst/>
          </a:prstGeom>
        </p:spPr>
      </p:pic>
      <p:pic>
        <p:nvPicPr>
          <p:cNvPr id="28" name="Obrázek 27">
            <a:extLst>
              <a:ext uri="{FF2B5EF4-FFF2-40B4-BE49-F238E27FC236}">
                <a16:creationId xmlns:a16="http://schemas.microsoft.com/office/drawing/2014/main" id="{FC93CE86-E240-E815-49CF-0F526FB69091}"/>
              </a:ext>
            </a:extLst>
          </p:cNvPr>
          <p:cNvPicPr>
            <a:picLocks noChangeAspect="1"/>
          </p:cNvPicPr>
          <p:nvPr/>
        </p:nvPicPr>
        <p:blipFill>
          <a:blip r:embed="rId4"/>
          <a:stretch>
            <a:fillRect/>
          </a:stretch>
        </p:blipFill>
        <p:spPr>
          <a:xfrm>
            <a:off x="3144038" y="2834459"/>
            <a:ext cx="557234" cy="722049"/>
          </a:xfrm>
          <a:prstGeom prst="rect">
            <a:avLst/>
          </a:prstGeom>
        </p:spPr>
      </p:pic>
      <p:pic>
        <p:nvPicPr>
          <p:cNvPr id="30" name="Obrázek 29">
            <a:extLst>
              <a:ext uri="{FF2B5EF4-FFF2-40B4-BE49-F238E27FC236}">
                <a16:creationId xmlns:a16="http://schemas.microsoft.com/office/drawing/2014/main" id="{4142B102-1266-4207-B355-BD0056252A8E}"/>
              </a:ext>
            </a:extLst>
          </p:cNvPr>
          <p:cNvPicPr>
            <a:picLocks noChangeAspect="1"/>
          </p:cNvPicPr>
          <p:nvPr/>
        </p:nvPicPr>
        <p:blipFill>
          <a:blip r:embed="rId5"/>
          <a:stretch>
            <a:fillRect/>
          </a:stretch>
        </p:blipFill>
        <p:spPr>
          <a:xfrm>
            <a:off x="4135214" y="3617259"/>
            <a:ext cx="557234" cy="709810"/>
          </a:xfrm>
          <a:prstGeom prst="rect">
            <a:avLst/>
          </a:prstGeom>
        </p:spPr>
      </p:pic>
      <p:graphicFrame>
        <p:nvGraphicFramePr>
          <p:cNvPr id="2" name="Tabulka 4">
            <a:extLst>
              <a:ext uri="{FF2B5EF4-FFF2-40B4-BE49-F238E27FC236}">
                <a16:creationId xmlns:a16="http://schemas.microsoft.com/office/drawing/2014/main" id="{AC765057-D5F9-CF86-D048-7DC7F754252E}"/>
              </a:ext>
            </a:extLst>
          </p:cNvPr>
          <p:cNvGraphicFramePr>
            <a:graphicFrameLocks noGrp="1"/>
          </p:cNvGraphicFramePr>
          <p:nvPr>
            <p:extLst>
              <p:ext uri="{D42A27DB-BD31-4B8C-83A1-F6EECF244321}">
                <p14:modId xmlns:p14="http://schemas.microsoft.com/office/powerpoint/2010/main" val="2595392137"/>
              </p:ext>
            </p:extLst>
          </p:nvPr>
        </p:nvGraphicFramePr>
        <p:xfrm>
          <a:off x="5199530" y="1689370"/>
          <a:ext cx="6445624" cy="2828840"/>
        </p:xfrm>
        <a:graphic>
          <a:graphicData uri="http://schemas.openxmlformats.org/drawingml/2006/table">
            <a:tbl>
              <a:tblPr firstRow="1" bandRow="1">
                <a:tableStyleId>{5C22544A-7EE6-4342-B048-85BDC9FD1C3A}</a:tableStyleId>
              </a:tblPr>
              <a:tblGrid>
                <a:gridCol w="2051568">
                  <a:extLst>
                    <a:ext uri="{9D8B030D-6E8A-4147-A177-3AD203B41FA5}">
                      <a16:colId xmlns:a16="http://schemas.microsoft.com/office/drawing/2014/main" val="2401873330"/>
                    </a:ext>
                  </a:extLst>
                </a:gridCol>
                <a:gridCol w="4394056">
                  <a:extLst>
                    <a:ext uri="{9D8B030D-6E8A-4147-A177-3AD203B41FA5}">
                      <a16:colId xmlns:a16="http://schemas.microsoft.com/office/drawing/2014/main" val="1146938469"/>
                    </a:ext>
                  </a:extLst>
                </a:gridCol>
              </a:tblGrid>
              <a:tr h="394749">
                <a:tc>
                  <a:txBody>
                    <a:bodyPr/>
                    <a:lstStyle/>
                    <a:p>
                      <a:r>
                        <a:rPr lang="cs-CZ" sz="1400" dirty="0"/>
                        <a:t>Oblast</a:t>
                      </a:r>
                    </a:p>
                  </a:txBody>
                  <a:tcPr/>
                </a:tc>
                <a:tc>
                  <a:txBody>
                    <a:bodyPr/>
                    <a:lstStyle/>
                    <a:p>
                      <a:r>
                        <a:rPr lang="cs-CZ" sz="1400" dirty="0"/>
                        <a:t>Typické zjištění</a:t>
                      </a:r>
                    </a:p>
                  </a:txBody>
                  <a:tcPr/>
                </a:tc>
                <a:extLst>
                  <a:ext uri="{0D108BD9-81ED-4DB2-BD59-A6C34878D82A}">
                    <a16:rowId xmlns:a16="http://schemas.microsoft.com/office/drawing/2014/main" val="1986713129"/>
                  </a:ext>
                </a:extLst>
              </a:tr>
              <a:tr h="540819">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Vyhodnocení rizik IT prostředí</a:t>
                      </a:r>
                    </a:p>
                  </a:txBody>
                  <a:tcPr/>
                </a:tc>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Nedostatečná dokumentace/pochopení IT prostředí.</a:t>
                      </a:r>
                    </a:p>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Formální provedení vyhodnocení IT prostředí.</a:t>
                      </a:r>
                    </a:p>
                  </a:txBody>
                  <a:tcPr/>
                </a:tc>
                <a:extLst>
                  <a:ext uri="{0D108BD9-81ED-4DB2-BD59-A6C34878D82A}">
                    <a16:rowId xmlns:a16="http://schemas.microsoft.com/office/drawing/2014/main" val="3979962232"/>
                  </a:ext>
                </a:extLst>
              </a:tr>
              <a:tr h="662784">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Reakce na vyhodnocená IT rizika</a:t>
                      </a:r>
                    </a:p>
                  </a:txBody>
                  <a:tcPr/>
                </a:tc>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Nedostatečný rozsah IT auditu</a:t>
                      </a:r>
                    </a:p>
                    <a:p>
                      <a:r>
                        <a:rPr lang="cs-CZ" sz="1200" b="0" kern="1200" baseline="0" noProof="0" dirty="0">
                          <a:solidFill>
                            <a:srgbClr val="005587"/>
                          </a:solidFill>
                          <a:latin typeface="Tahoma" panose="020B0604030504040204" pitchFamily="34" charset="0"/>
                          <a:ea typeface="Tahoma" panose="020B0604030504040204" pitchFamily="34" charset="0"/>
                          <a:cs typeface="Tahoma" panose="020B0604030504040204" pitchFamily="34" charset="0"/>
                        </a:rPr>
                        <a:t>ITGC nebylo testováno pro </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relevantní informační systémy</a:t>
                      </a:r>
                    </a:p>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Do IT auditu není zapojen IT specialista</a:t>
                      </a:r>
                      <a:endPar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3713310046"/>
                  </a:ext>
                </a:extLst>
              </a:tr>
              <a:tr h="753284">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Vyhodnocení obecných IT kontrol</a:t>
                      </a:r>
                    </a:p>
                  </a:txBody>
                  <a:tcPr/>
                </a:tc>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Nedostatečné testování </a:t>
                      </a:r>
                      <a:r>
                        <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IT</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GC</a:t>
                      </a:r>
                      <a:r>
                        <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 </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v oblasti informační bezpečnosti (přístupových práv)</a:t>
                      </a:r>
                    </a:p>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Nedostatečné testování </a:t>
                      </a:r>
                      <a:r>
                        <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IT</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GC</a:t>
                      </a:r>
                      <a:r>
                        <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 </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v oblasti </a:t>
                      </a:r>
                      <a:r>
                        <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IT </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provozu </a:t>
                      </a:r>
                      <a:r>
                        <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 </a:t>
                      </a: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rozhraní</a:t>
                      </a:r>
                    </a:p>
                  </a:txBody>
                  <a:tcPr/>
                </a:tc>
                <a:extLst>
                  <a:ext uri="{0D108BD9-81ED-4DB2-BD59-A6C34878D82A}">
                    <a16:rowId xmlns:a16="http://schemas.microsoft.com/office/drawing/2014/main" val="2498663557"/>
                  </a:ext>
                </a:extLst>
              </a:tr>
              <a:tr h="477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Vyhodnocení aplikačních kontrol</a:t>
                      </a:r>
                    </a:p>
                  </a:txBody>
                  <a:tcPr/>
                </a:tc>
                <a:tc>
                  <a:txBody>
                    <a:bodyPr/>
                    <a:lstStyle/>
                    <a:p>
                      <a:r>
                        <a:rPr lang="cs-CZ"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rPr>
                        <a:t>Nedostatečné testy – rozsah/obsah ITAC</a:t>
                      </a:r>
                      <a:endParaRPr lang="en-US" sz="1200" b="0" kern="1200" baseline="0" dirty="0">
                        <a:solidFill>
                          <a:srgbClr val="005587"/>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730071946"/>
                  </a:ext>
                </a:extLst>
              </a:tr>
            </a:tbl>
          </a:graphicData>
        </a:graphic>
      </p:graphicFrame>
      <p:pic>
        <p:nvPicPr>
          <p:cNvPr id="4" name="Obrázek 3">
            <a:extLst>
              <a:ext uri="{FF2B5EF4-FFF2-40B4-BE49-F238E27FC236}">
                <a16:creationId xmlns:a16="http://schemas.microsoft.com/office/drawing/2014/main" id="{4BBF2024-F7C0-AB68-0064-D5529320F43E}"/>
              </a:ext>
            </a:extLst>
          </p:cNvPr>
          <p:cNvPicPr>
            <a:picLocks noChangeAspect="1"/>
          </p:cNvPicPr>
          <p:nvPr/>
        </p:nvPicPr>
        <p:blipFill>
          <a:blip r:embed="rId6"/>
          <a:stretch>
            <a:fillRect/>
          </a:stretch>
        </p:blipFill>
        <p:spPr>
          <a:xfrm>
            <a:off x="5128416" y="4518210"/>
            <a:ext cx="537278" cy="537278"/>
          </a:xfrm>
          <a:prstGeom prst="rect">
            <a:avLst/>
          </a:prstGeom>
        </p:spPr>
      </p:pic>
    </p:spTree>
    <p:extLst>
      <p:ext uri="{BB962C8B-B14F-4D97-AF65-F5344CB8AC3E}">
        <p14:creationId xmlns:p14="http://schemas.microsoft.com/office/powerpoint/2010/main" val="2839312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F5273102-406A-A084-3E9C-4381313C2A68}"/>
              </a:ext>
            </a:extLst>
          </p:cNvPr>
          <p:cNvPicPr>
            <a:picLocks noChangeAspect="1"/>
          </p:cNvPicPr>
          <p:nvPr/>
        </p:nvPicPr>
        <p:blipFill>
          <a:blip r:embed="rId2"/>
          <a:stretch>
            <a:fillRect/>
          </a:stretch>
        </p:blipFill>
        <p:spPr>
          <a:xfrm>
            <a:off x="3872197" y="2903949"/>
            <a:ext cx="2161052" cy="2161052"/>
          </a:xfrm>
          <a:prstGeom prst="rect">
            <a:avLst/>
          </a:prstGeom>
        </p:spPr>
      </p:pic>
      <p:pic>
        <p:nvPicPr>
          <p:cNvPr id="11" name="Obrázek 10">
            <a:extLst>
              <a:ext uri="{FF2B5EF4-FFF2-40B4-BE49-F238E27FC236}">
                <a16:creationId xmlns:a16="http://schemas.microsoft.com/office/drawing/2014/main" id="{C8FDCEC7-66D0-0F9F-2738-3C4D4351FA22}"/>
              </a:ext>
            </a:extLst>
          </p:cNvPr>
          <p:cNvPicPr>
            <a:picLocks noChangeAspect="1"/>
          </p:cNvPicPr>
          <p:nvPr/>
        </p:nvPicPr>
        <p:blipFill>
          <a:blip r:embed="rId3"/>
          <a:stretch>
            <a:fillRect/>
          </a:stretch>
        </p:blipFill>
        <p:spPr>
          <a:xfrm>
            <a:off x="978393" y="2501713"/>
            <a:ext cx="2965524" cy="2965524"/>
          </a:xfrm>
          <a:prstGeom prst="rect">
            <a:avLst/>
          </a:prstGeom>
        </p:spPr>
      </p:pic>
      <p:pic>
        <p:nvPicPr>
          <p:cNvPr id="13" name="Obrázek 12">
            <a:extLst>
              <a:ext uri="{FF2B5EF4-FFF2-40B4-BE49-F238E27FC236}">
                <a16:creationId xmlns:a16="http://schemas.microsoft.com/office/drawing/2014/main" id="{4C29DE8F-CE4F-7342-9099-6EDDAF17F0DC}"/>
              </a:ext>
            </a:extLst>
          </p:cNvPr>
          <p:cNvPicPr>
            <a:picLocks noChangeAspect="1"/>
          </p:cNvPicPr>
          <p:nvPr/>
        </p:nvPicPr>
        <p:blipFill>
          <a:blip r:embed="rId2"/>
          <a:stretch>
            <a:fillRect/>
          </a:stretch>
        </p:blipFill>
        <p:spPr>
          <a:xfrm>
            <a:off x="8838645" y="2966702"/>
            <a:ext cx="2161052" cy="2161052"/>
          </a:xfrm>
          <a:prstGeom prst="rect">
            <a:avLst/>
          </a:prstGeom>
        </p:spPr>
      </p:pic>
      <p:sp>
        <p:nvSpPr>
          <p:cNvPr id="14" name="TextovéPole 13">
            <a:extLst>
              <a:ext uri="{FF2B5EF4-FFF2-40B4-BE49-F238E27FC236}">
                <a16:creationId xmlns:a16="http://schemas.microsoft.com/office/drawing/2014/main" id="{654C205C-740D-CF2C-9D53-7EF0CEE5D0CD}"/>
              </a:ext>
            </a:extLst>
          </p:cNvPr>
          <p:cNvSpPr txBox="1"/>
          <p:nvPr/>
        </p:nvSpPr>
        <p:spPr>
          <a:xfrm>
            <a:off x="1698638" y="2257618"/>
            <a:ext cx="1525033" cy="646331"/>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Zapojení </a:t>
            </a:r>
          </a:p>
          <a:p>
            <a:r>
              <a:rPr lang="cs-CZ" dirty="0"/>
              <a:t>IT specialistů</a:t>
            </a:r>
          </a:p>
        </p:txBody>
      </p:sp>
      <p:sp>
        <p:nvSpPr>
          <p:cNvPr id="15" name="TextovéPole 14">
            <a:extLst>
              <a:ext uri="{FF2B5EF4-FFF2-40B4-BE49-F238E27FC236}">
                <a16:creationId xmlns:a16="http://schemas.microsoft.com/office/drawing/2014/main" id="{172648B1-5693-67A5-CAFC-05B761709D2B}"/>
              </a:ext>
            </a:extLst>
          </p:cNvPr>
          <p:cNvSpPr txBox="1"/>
          <p:nvPr/>
        </p:nvSpPr>
        <p:spPr>
          <a:xfrm>
            <a:off x="4315148" y="2257618"/>
            <a:ext cx="1275157" cy="646331"/>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Servisní </a:t>
            </a:r>
          </a:p>
          <a:p>
            <a:r>
              <a:rPr lang="cs-CZ" dirty="0"/>
              <a:t>organizace</a:t>
            </a:r>
          </a:p>
        </p:txBody>
      </p:sp>
      <p:sp>
        <p:nvSpPr>
          <p:cNvPr id="17" name="TextovéPole 16">
            <a:extLst>
              <a:ext uri="{FF2B5EF4-FFF2-40B4-BE49-F238E27FC236}">
                <a16:creationId xmlns:a16="http://schemas.microsoft.com/office/drawing/2014/main" id="{C7EB6B7F-6DC9-17CB-0B49-318CFFD42AFD}"/>
              </a:ext>
            </a:extLst>
          </p:cNvPr>
          <p:cNvSpPr txBox="1"/>
          <p:nvPr/>
        </p:nvSpPr>
        <p:spPr>
          <a:xfrm>
            <a:off x="9655316" y="2396117"/>
            <a:ext cx="527710" cy="369332"/>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IPE</a:t>
            </a:r>
          </a:p>
        </p:txBody>
      </p:sp>
      <p:sp>
        <p:nvSpPr>
          <p:cNvPr id="2" name="Zástupný symbol pro číslo snímku 4">
            <a:extLst>
              <a:ext uri="{FF2B5EF4-FFF2-40B4-BE49-F238E27FC236}">
                <a16:creationId xmlns:a16="http://schemas.microsoft.com/office/drawing/2014/main" id="{BDD75DF2-FCF1-B933-9F31-4AB6FD881EC7}"/>
              </a:ext>
            </a:extLst>
          </p:cNvPr>
          <p:cNvSpPr txBox="1">
            <a:spLocks/>
          </p:cNvSpPr>
          <p:nvPr/>
        </p:nvSpPr>
        <p:spPr>
          <a:xfrm>
            <a:off x="9448800" y="656459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14</a:t>
            </a:fld>
            <a:endParaRPr lang="cs-CZ" dirty="0"/>
          </a:p>
        </p:txBody>
      </p:sp>
      <p:pic>
        <p:nvPicPr>
          <p:cNvPr id="3" name="Obrázek 2">
            <a:extLst>
              <a:ext uri="{FF2B5EF4-FFF2-40B4-BE49-F238E27FC236}">
                <a16:creationId xmlns:a16="http://schemas.microsoft.com/office/drawing/2014/main" id="{CCF00AD8-C867-2BE3-4D41-D7120D983DAB}"/>
              </a:ext>
            </a:extLst>
          </p:cNvPr>
          <p:cNvPicPr>
            <a:picLocks noChangeAspect="1"/>
          </p:cNvPicPr>
          <p:nvPr/>
        </p:nvPicPr>
        <p:blipFill>
          <a:blip r:embed="rId2"/>
          <a:stretch>
            <a:fillRect/>
          </a:stretch>
        </p:blipFill>
        <p:spPr>
          <a:xfrm>
            <a:off x="6471963" y="2966702"/>
            <a:ext cx="2161052" cy="2161052"/>
          </a:xfrm>
          <a:prstGeom prst="rect">
            <a:avLst/>
          </a:prstGeom>
        </p:spPr>
      </p:pic>
      <p:sp>
        <p:nvSpPr>
          <p:cNvPr id="4" name="TextovéPole 3">
            <a:extLst>
              <a:ext uri="{FF2B5EF4-FFF2-40B4-BE49-F238E27FC236}">
                <a16:creationId xmlns:a16="http://schemas.microsoft.com/office/drawing/2014/main" id="{10D22DBD-FD72-20FE-9840-582F5F2BFF6B}"/>
              </a:ext>
            </a:extLst>
          </p:cNvPr>
          <p:cNvSpPr txBox="1"/>
          <p:nvPr/>
        </p:nvSpPr>
        <p:spPr>
          <a:xfrm>
            <a:off x="6392911" y="2396117"/>
            <a:ext cx="2319161" cy="646331"/>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Vyhodnocení IT rizik </a:t>
            </a:r>
          </a:p>
          <a:p>
            <a:r>
              <a:rPr lang="cs-CZ" dirty="0"/>
              <a:t>a reakce</a:t>
            </a:r>
          </a:p>
        </p:txBody>
      </p:sp>
      <p:sp>
        <p:nvSpPr>
          <p:cNvPr id="6" name="Nadpis 2">
            <a:extLst>
              <a:ext uri="{FF2B5EF4-FFF2-40B4-BE49-F238E27FC236}">
                <a16:creationId xmlns:a16="http://schemas.microsoft.com/office/drawing/2014/main" id="{F50BD875-7C83-B1D1-CCCC-03D6CEC5A2E0}"/>
              </a:ext>
            </a:extLst>
          </p:cNvPr>
          <p:cNvSpPr>
            <a:spLocks noGrp="1"/>
          </p:cNvSpPr>
          <p:nvPr>
            <p:ph type="title"/>
          </p:nvPr>
        </p:nvSpPr>
        <p:spPr>
          <a:xfrm>
            <a:off x="1097164" y="1190728"/>
            <a:ext cx="9997672" cy="678265"/>
          </a:xfrm>
        </p:spPr>
        <p:txBody>
          <a:bodyPr>
            <a:normAutofit/>
          </a:bodyPr>
          <a:lstStyle/>
          <a:p>
            <a:r>
              <a:rPr lang="cs-CZ" sz="2700" dirty="0">
                <a:solidFill>
                  <a:srgbClr val="005587"/>
                </a:solidFill>
              </a:rPr>
              <a:t>Vybrané nedostatky z kontrol kvality - ČR</a:t>
            </a:r>
          </a:p>
        </p:txBody>
      </p:sp>
    </p:spTree>
    <p:extLst>
      <p:ext uri="{BB962C8B-B14F-4D97-AF65-F5344CB8AC3E}">
        <p14:creationId xmlns:p14="http://schemas.microsoft.com/office/powerpoint/2010/main" val="4001341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4">
            <a:extLst>
              <a:ext uri="{FF2B5EF4-FFF2-40B4-BE49-F238E27FC236}">
                <a16:creationId xmlns:a16="http://schemas.microsoft.com/office/drawing/2014/main" id="{9C54C5AD-1A73-4E20-808B-4690C08CE93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15</a:t>
            </a:fld>
            <a:endParaRPr lang="cs-CZ" dirty="0"/>
          </a:p>
        </p:txBody>
      </p:sp>
      <p:sp>
        <p:nvSpPr>
          <p:cNvPr id="6" name="Nadpis 2">
            <a:extLst>
              <a:ext uri="{FF2B5EF4-FFF2-40B4-BE49-F238E27FC236}">
                <a16:creationId xmlns:a16="http://schemas.microsoft.com/office/drawing/2014/main" id="{AE492021-2A90-3729-3F81-A65A0244185C}"/>
              </a:ext>
            </a:extLst>
          </p:cNvPr>
          <p:cNvSpPr>
            <a:spLocks noGrp="1"/>
          </p:cNvSpPr>
          <p:nvPr>
            <p:ph type="title"/>
          </p:nvPr>
        </p:nvSpPr>
        <p:spPr>
          <a:xfrm>
            <a:off x="573742" y="1193402"/>
            <a:ext cx="9997672" cy="529132"/>
          </a:xfrm>
        </p:spPr>
        <p:txBody>
          <a:bodyPr>
            <a:normAutofit/>
          </a:bodyPr>
          <a:lstStyle/>
          <a:p>
            <a:r>
              <a:rPr lang="cs-CZ" sz="2700" dirty="0">
                <a:solidFill>
                  <a:srgbClr val="005587"/>
                </a:solidFill>
              </a:rPr>
              <a:t>Zapojení IT specialistů</a:t>
            </a:r>
          </a:p>
        </p:txBody>
      </p:sp>
      <p:sp>
        <p:nvSpPr>
          <p:cNvPr id="3" name="Zástupný text 1">
            <a:extLst>
              <a:ext uri="{FF2B5EF4-FFF2-40B4-BE49-F238E27FC236}">
                <a16:creationId xmlns:a16="http://schemas.microsoft.com/office/drawing/2014/main" id="{869AE69A-A23F-E8ED-9FC1-0F72B6779721}"/>
              </a:ext>
            </a:extLst>
          </p:cNvPr>
          <p:cNvSpPr>
            <a:spLocks noGrp="1"/>
          </p:cNvSpPr>
          <p:nvPr>
            <p:ph type="body" sz="quarter" idx="10"/>
          </p:nvPr>
        </p:nvSpPr>
        <p:spPr>
          <a:xfrm>
            <a:off x="376518" y="1837765"/>
            <a:ext cx="7377952" cy="4840941"/>
          </a:xfrm>
        </p:spPr>
        <p:txBody>
          <a:bodyPr>
            <a:normAutofit fontScale="85000" lnSpcReduction="10000"/>
          </a:bodyPr>
          <a:lstStyle/>
          <a:p>
            <a:pPr>
              <a:lnSpc>
                <a:spcPct val="110000"/>
              </a:lnSpc>
            </a:pPr>
            <a:r>
              <a:rPr lang="cs-CZ" sz="2100" b="1" dirty="0">
                <a:solidFill>
                  <a:srgbClr val="005587"/>
                </a:solidFill>
                <a:latin typeface="Tahoma"/>
                <a:cs typeface="Tahoma"/>
              </a:rPr>
              <a:t>A) Akceptace auditní zakázky</a:t>
            </a:r>
          </a:p>
          <a:p>
            <a:pPr marL="285750" indent="-285750">
              <a:lnSpc>
                <a:spcPct val="110000"/>
              </a:lnSpc>
              <a:buFont typeface="Arial" panose="020B0604020202020204" pitchFamily="34" charset="0"/>
              <a:buChar char="•"/>
            </a:pPr>
            <a:r>
              <a:rPr lang="cs-CZ" sz="1900" dirty="0">
                <a:solidFill>
                  <a:srgbClr val="005587"/>
                </a:solidFill>
                <a:latin typeface="Tahoma"/>
                <a:cs typeface="Tahoma"/>
              </a:rPr>
              <a:t>Auditor před akceptací auditní zakázky nedostatečně posoudil auditní přístup specifika zakázky a potřebu odbornosti týmu provádějícího auditní zakázku, včetně potřeby zapojení IT specialistů k zakázce a (případné) zapojení IT specialistů.“</a:t>
            </a:r>
          </a:p>
          <a:p>
            <a:pPr marL="285750" indent="-285750">
              <a:lnSpc>
                <a:spcPct val="110000"/>
              </a:lnSpc>
              <a:buFont typeface="Arial" panose="020B0604020202020204" pitchFamily="34" charset="0"/>
              <a:buChar char="•"/>
            </a:pPr>
            <a:r>
              <a:rPr lang="cs-CZ" sz="1900" dirty="0">
                <a:solidFill>
                  <a:srgbClr val="005587"/>
                </a:solidFill>
                <a:latin typeface="Tahoma"/>
                <a:cs typeface="Tahoma"/>
              </a:rPr>
              <a:t>Rozhodnutí o akceptaci zakázky bez dostatečné znalosti IT / možnosti využít IT specialistu</a:t>
            </a:r>
          </a:p>
          <a:p>
            <a:pPr>
              <a:lnSpc>
                <a:spcPct val="110000"/>
              </a:lnSpc>
            </a:pPr>
            <a:endParaRPr lang="cs-CZ" sz="2000" dirty="0">
              <a:solidFill>
                <a:srgbClr val="0070C0"/>
              </a:solidFill>
              <a:effectLst/>
              <a:latin typeface="Tahoma" panose="020B0604030504040204" pitchFamily="34" charset="0"/>
              <a:ea typeface="Calibri" panose="020F0502020204030204" pitchFamily="34" charset="0"/>
            </a:endParaRPr>
          </a:p>
          <a:p>
            <a:pPr>
              <a:lnSpc>
                <a:spcPct val="110000"/>
              </a:lnSpc>
            </a:pPr>
            <a:r>
              <a:rPr lang="cs-CZ" sz="2100" b="1" dirty="0">
                <a:solidFill>
                  <a:srgbClr val="005587"/>
                </a:solidFill>
                <a:latin typeface="Tahoma"/>
                <a:cs typeface="Tahoma"/>
              </a:rPr>
              <a:t>B) Plánování auditu</a:t>
            </a:r>
          </a:p>
          <a:p>
            <a:pPr marL="285750" indent="-285750">
              <a:lnSpc>
                <a:spcPct val="110000"/>
              </a:lnSpc>
              <a:buFont typeface="Arial" panose="020B0604020202020204" pitchFamily="34" charset="0"/>
              <a:buChar char="•"/>
            </a:pPr>
            <a:r>
              <a:rPr lang="cs-CZ" sz="1900" dirty="0">
                <a:solidFill>
                  <a:srgbClr val="005587"/>
                </a:solidFill>
                <a:latin typeface="Tahoma"/>
                <a:cs typeface="Tahoma"/>
              </a:rPr>
              <a:t>V týmu není zahrnut IT specialista, přestože jeho začlenění je relevantní.</a:t>
            </a:r>
          </a:p>
          <a:p>
            <a:pPr marL="285750" indent="-285750">
              <a:lnSpc>
                <a:spcPct val="110000"/>
              </a:lnSpc>
              <a:buFont typeface="Arial" panose="020B0604020202020204" pitchFamily="34" charset="0"/>
              <a:buChar char="•"/>
            </a:pPr>
            <a:r>
              <a:rPr lang="cs-CZ" sz="1900" dirty="0">
                <a:solidFill>
                  <a:srgbClr val="005587"/>
                </a:solidFill>
                <a:latin typeface="Tahoma"/>
                <a:cs typeface="Tahoma"/>
              </a:rPr>
              <a:t>Není jednoznačné zadání rozsahu testování obecných a aplikačních kontrol</a:t>
            </a:r>
          </a:p>
          <a:p>
            <a:pPr>
              <a:lnSpc>
                <a:spcPct val="110000"/>
              </a:lnSpc>
            </a:pPr>
            <a:endParaRPr lang="cs-CZ" sz="2000" dirty="0">
              <a:solidFill>
                <a:srgbClr val="0070C0"/>
              </a:solidFill>
              <a:latin typeface="Tahoma" panose="020B0604030504040204" pitchFamily="34" charset="0"/>
              <a:ea typeface="Calibri" panose="020F0502020204030204" pitchFamily="34" charset="0"/>
            </a:endParaRPr>
          </a:p>
          <a:p>
            <a:pPr>
              <a:lnSpc>
                <a:spcPct val="110000"/>
              </a:lnSpc>
              <a:defRPr/>
            </a:pPr>
            <a:r>
              <a:rPr lang="cs-CZ" sz="2100" b="1" dirty="0">
                <a:solidFill>
                  <a:srgbClr val="005587"/>
                </a:solidFill>
                <a:latin typeface="Tahoma"/>
                <a:cs typeface="Tahoma"/>
              </a:rPr>
              <a:t>C) Provedení auditu</a:t>
            </a:r>
          </a:p>
          <a:p>
            <a:pPr marL="285750" indent="-285750">
              <a:lnSpc>
                <a:spcPct val="110000"/>
              </a:lnSpc>
              <a:buFont typeface="Arial" panose="020B0604020202020204" pitchFamily="34" charset="0"/>
              <a:buChar char="•"/>
            </a:pPr>
            <a:r>
              <a:rPr lang="cs-CZ" sz="1900" dirty="0">
                <a:solidFill>
                  <a:srgbClr val="005587"/>
                </a:solidFill>
                <a:latin typeface="Tahoma"/>
                <a:cs typeface="Tahoma"/>
              </a:rPr>
              <a:t>Ověření obecných IT kontrol je formální</a:t>
            </a:r>
          </a:p>
          <a:p>
            <a:pPr marL="285750" indent="-285750">
              <a:lnSpc>
                <a:spcPct val="110000"/>
              </a:lnSpc>
              <a:buFont typeface="Arial" panose="020B0604020202020204" pitchFamily="34" charset="0"/>
              <a:buChar char="•"/>
            </a:pPr>
            <a:r>
              <a:rPr lang="cs-CZ" sz="1900" dirty="0">
                <a:solidFill>
                  <a:srgbClr val="005587"/>
                </a:solidFill>
                <a:latin typeface="Tahoma"/>
                <a:cs typeface="Tahoma"/>
              </a:rPr>
              <a:t>Nedostatečná dokumentace IS/IT a business procesů v oblasti maloobchodního nebo internetového prodeje, komplexní IT systém (např. SAP)</a:t>
            </a:r>
          </a:p>
        </p:txBody>
      </p:sp>
      <p:graphicFrame>
        <p:nvGraphicFramePr>
          <p:cNvPr id="5" name="Tabulka 6">
            <a:extLst>
              <a:ext uri="{FF2B5EF4-FFF2-40B4-BE49-F238E27FC236}">
                <a16:creationId xmlns:a16="http://schemas.microsoft.com/office/drawing/2014/main" id="{2D84BF3B-2178-EE55-E4DE-3900A0F4974D}"/>
              </a:ext>
            </a:extLst>
          </p:cNvPr>
          <p:cNvGraphicFramePr>
            <a:graphicFrameLocks noGrp="1"/>
          </p:cNvGraphicFramePr>
          <p:nvPr>
            <p:extLst>
              <p:ext uri="{D42A27DB-BD31-4B8C-83A1-F6EECF244321}">
                <p14:modId xmlns:p14="http://schemas.microsoft.com/office/powerpoint/2010/main" val="2592677875"/>
              </p:ext>
            </p:extLst>
          </p:nvPr>
        </p:nvGraphicFramePr>
        <p:xfrm>
          <a:off x="7835153" y="1552497"/>
          <a:ext cx="4294094" cy="4630139"/>
        </p:xfrm>
        <a:graphic>
          <a:graphicData uri="http://schemas.openxmlformats.org/drawingml/2006/table">
            <a:tbl>
              <a:tblPr firstRow="1" bandRow="1">
                <a:tableStyleId>{5C22544A-7EE6-4342-B048-85BDC9FD1C3A}</a:tableStyleId>
              </a:tblPr>
              <a:tblGrid>
                <a:gridCol w="2412050">
                  <a:extLst>
                    <a:ext uri="{9D8B030D-6E8A-4147-A177-3AD203B41FA5}">
                      <a16:colId xmlns:a16="http://schemas.microsoft.com/office/drawing/2014/main" val="1916826901"/>
                    </a:ext>
                  </a:extLst>
                </a:gridCol>
                <a:gridCol w="1882044">
                  <a:extLst>
                    <a:ext uri="{9D8B030D-6E8A-4147-A177-3AD203B41FA5}">
                      <a16:colId xmlns:a16="http://schemas.microsoft.com/office/drawing/2014/main" val="506793089"/>
                    </a:ext>
                  </a:extLst>
                </a:gridCol>
              </a:tblGrid>
              <a:tr h="390818">
                <a:tc>
                  <a:txBody>
                    <a:bodyPr/>
                    <a:lstStyle/>
                    <a:p>
                      <a:r>
                        <a:rPr lang="cs-CZ" sz="1600" b="0" dirty="0"/>
                        <a:t>Otázka</a:t>
                      </a:r>
                    </a:p>
                  </a:txBody>
                  <a:tcPr/>
                </a:tc>
                <a:tc>
                  <a:txBody>
                    <a:bodyPr/>
                    <a:lstStyle/>
                    <a:p>
                      <a:r>
                        <a:rPr lang="cs-CZ" sz="1600" b="0" dirty="0"/>
                        <a:t>Odpověď klienta</a:t>
                      </a:r>
                    </a:p>
                  </a:txBody>
                  <a:tcPr/>
                </a:tc>
                <a:extLst>
                  <a:ext uri="{0D108BD9-81ED-4DB2-BD59-A6C34878D82A}">
                    <a16:rowId xmlns:a16="http://schemas.microsoft.com/office/drawing/2014/main" val="4206898032"/>
                  </a:ext>
                </a:extLst>
              </a:tr>
              <a:tr h="612595">
                <a:tc>
                  <a:txBody>
                    <a:bodyPr/>
                    <a:lstStyle/>
                    <a:p>
                      <a:pPr marL="0" algn="l" defTabSz="914400" rtl="0" eaLnBrk="1" latinLnBrk="0" hangingPunct="1">
                        <a:spcBef>
                          <a:spcPct val="0"/>
                        </a:spcBef>
                      </a:pPr>
                      <a:r>
                        <a:rPr lang="cs-CZ" sz="1600" b="0" i="0" kern="1200" dirty="0">
                          <a:solidFill>
                            <a:srgbClr val="005587"/>
                          </a:solidFill>
                          <a:latin typeface="Tahoma"/>
                          <a:ea typeface="+mn-ea"/>
                          <a:cs typeface="Tahoma"/>
                        </a:rPr>
                        <a:t>Máte zaveden proces řízení přístupových práv</a:t>
                      </a:r>
                    </a:p>
                  </a:txBody>
                  <a:tcPr/>
                </a:tc>
                <a:tc>
                  <a:txBody>
                    <a:bodyPr/>
                    <a:lstStyle/>
                    <a:p>
                      <a:pPr marL="0" algn="l" defTabSz="914400" rtl="0" eaLnBrk="1" latinLnBrk="0" hangingPunct="1">
                        <a:spcBef>
                          <a:spcPct val="0"/>
                        </a:spcBef>
                      </a:pPr>
                      <a:r>
                        <a:rPr lang="cs-CZ" sz="1600" b="0" i="0" kern="1200" dirty="0">
                          <a:solidFill>
                            <a:srgbClr val="005587"/>
                          </a:solidFill>
                          <a:latin typeface="Tahoma"/>
                          <a:ea typeface="+mn-ea"/>
                          <a:cs typeface="Tahoma"/>
                        </a:rPr>
                        <a:t>Ano</a:t>
                      </a:r>
                    </a:p>
                  </a:txBody>
                  <a:tcPr/>
                </a:tc>
                <a:extLst>
                  <a:ext uri="{0D108BD9-81ED-4DB2-BD59-A6C34878D82A}">
                    <a16:rowId xmlns:a16="http://schemas.microsoft.com/office/drawing/2014/main" val="1675283738"/>
                  </a:ext>
                </a:extLst>
              </a:tr>
              <a:tr h="864840">
                <a:tc>
                  <a:txBody>
                    <a:bodyPr/>
                    <a:lstStyle/>
                    <a:p>
                      <a:pPr marL="0" algn="l" defTabSz="914400" rtl="0" eaLnBrk="1" latinLnBrk="0" hangingPunct="1">
                        <a:spcBef>
                          <a:spcPct val="0"/>
                        </a:spcBef>
                      </a:pPr>
                      <a:r>
                        <a:rPr lang="cs-CZ" sz="1600" b="0" i="0" kern="1200" dirty="0">
                          <a:solidFill>
                            <a:srgbClr val="005587"/>
                          </a:solidFill>
                          <a:latin typeface="Tahoma"/>
                          <a:ea typeface="+mn-ea"/>
                          <a:cs typeface="Tahoma"/>
                        </a:rPr>
                        <a:t>Kontroluje někdo nezávislý nastavení přístupových práv</a:t>
                      </a:r>
                    </a:p>
                  </a:txBody>
                  <a:tcPr/>
                </a:tc>
                <a:tc>
                  <a:txBody>
                    <a:bodyPr/>
                    <a:lstStyle/>
                    <a:p>
                      <a:pPr marL="0" algn="l" defTabSz="914400" rtl="0" eaLnBrk="1" latinLnBrk="0" hangingPunct="1">
                        <a:spcBef>
                          <a:spcPct val="0"/>
                        </a:spcBef>
                      </a:pPr>
                      <a:r>
                        <a:rPr lang="cs-CZ" sz="1600" b="0" i="0" kern="1200" dirty="0">
                          <a:solidFill>
                            <a:srgbClr val="005587"/>
                          </a:solidFill>
                          <a:latin typeface="Tahoma"/>
                          <a:ea typeface="+mn-ea"/>
                          <a:cs typeface="Tahoma"/>
                        </a:rPr>
                        <a:t>Ne</a:t>
                      </a:r>
                    </a:p>
                  </a:txBody>
                  <a:tcPr/>
                </a:tc>
                <a:extLst>
                  <a:ext uri="{0D108BD9-81ED-4DB2-BD59-A6C34878D82A}">
                    <a16:rowId xmlns:a16="http://schemas.microsoft.com/office/drawing/2014/main" val="3560951469"/>
                  </a:ext>
                </a:extLst>
              </a:tr>
              <a:tr h="612595">
                <a:tc>
                  <a:txBody>
                    <a:bodyPr/>
                    <a:lstStyle/>
                    <a:p>
                      <a:pPr marL="0" algn="l" defTabSz="914400" rtl="0" eaLnBrk="1" latinLnBrk="0" hangingPunct="1">
                        <a:spcBef>
                          <a:spcPct val="0"/>
                        </a:spcBef>
                      </a:pPr>
                      <a:r>
                        <a:rPr lang="cs-CZ" sz="1600" b="0" i="0" kern="1200" dirty="0">
                          <a:solidFill>
                            <a:srgbClr val="005587"/>
                          </a:solidFill>
                          <a:latin typeface="Tahoma"/>
                          <a:ea typeface="+mn-ea"/>
                          <a:cs typeface="Tahoma"/>
                        </a:rPr>
                        <a:t>Měli jste v loňském roce bezpečnostní incidenty</a:t>
                      </a:r>
                    </a:p>
                  </a:txBody>
                  <a:tcPr/>
                </a:tc>
                <a:tc>
                  <a:txBody>
                    <a:bodyPr/>
                    <a:lstStyle/>
                    <a:p>
                      <a:pPr marL="0" algn="l" defTabSz="914400" rtl="0" eaLnBrk="1" latinLnBrk="0" hangingPunct="1">
                        <a:spcBef>
                          <a:spcPct val="0"/>
                        </a:spcBef>
                      </a:pPr>
                      <a:r>
                        <a:rPr lang="cs-CZ" sz="1600" b="0" i="0" kern="1200" dirty="0">
                          <a:solidFill>
                            <a:srgbClr val="005587"/>
                          </a:solidFill>
                          <a:latin typeface="Tahoma"/>
                          <a:ea typeface="+mn-ea"/>
                          <a:cs typeface="Tahoma"/>
                        </a:rPr>
                        <a:t>Nemáme žádné incidenty</a:t>
                      </a:r>
                    </a:p>
                  </a:txBody>
                  <a:tcPr/>
                </a:tc>
                <a:extLst>
                  <a:ext uri="{0D108BD9-81ED-4DB2-BD59-A6C34878D82A}">
                    <a16:rowId xmlns:a16="http://schemas.microsoft.com/office/drawing/2014/main" val="2950742570"/>
                  </a:ext>
                </a:extLst>
              </a:tr>
              <a:tr h="612595">
                <a:tc>
                  <a:txBody>
                    <a:bodyPr/>
                    <a:lstStyle/>
                    <a:p>
                      <a:pPr marL="0" algn="l" defTabSz="914400" rtl="0" eaLnBrk="1" latinLnBrk="0" hangingPunct="1">
                        <a:spcBef>
                          <a:spcPct val="0"/>
                        </a:spcBef>
                      </a:pPr>
                      <a:r>
                        <a:rPr lang="cs-CZ" sz="1600" b="0" i="0" kern="1200" dirty="0">
                          <a:solidFill>
                            <a:srgbClr val="005587"/>
                          </a:solidFill>
                          <a:latin typeface="Tahoma"/>
                          <a:ea typeface="+mn-ea"/>
                          <a:cs typeface="Tahoma"/>
                        </a:rPr>
                        <a:t>Máte zaveden proces „</a:t>
                      </a:r>
                      <a:r>
                        <a:rPr lang="cs-CZ" sz="1600" b="0" i="0" kern="1200" dirty="0" err="1">
                          <a:solidFill>
                            <a:srgbClr val="005587"/>
                          </a:solidFill>
                          <a:latin typeface="Tahoma"/>
                          <a:ea typeface="+mn-ea"/>
                          <a:cs typeface="Tahoma"/>
                        </a:rPr>
                        <a:t>Problem</a:t>
                      </a:r>
                      <a:r>
                        <a:rPr lang="cs-CZ" sz="1600" b="0" i="0" kern="1200" dirty="0">
                          <a:solidFill>
                            <a:srgbClr val="005587"/>
                          </a:solidFill>
                          <a:latin typeface="Tahoma"/>
                          <a:ea typeface="+mn-ea"/>
                          <a:cs typeface="Tahoma"/>
                        </a:rPr>
                        <a:t> management“</a:t>
                      </a:r>
                    </a:p>
                  </a:txBody>
                  <a:tcPr/>
                </a:tc>
                <a:tc>
                  <a:txBody>
                    <a:bodyPr/>
                    <a:lstStyle/>
                    <a:p>
                      <a:pPr marL="0" algn="l" defTabSz="914400" rtl="0" eaLnBrk="1" latinLnBrk="0" hangingPunct="1">
                        <a:spcBef>
                          <a:spcPct val="0"/>
                        </a:spcBef>
                      </a:pPr>
                      <a:r>
                        <a:rPr lang="cs-CZ" sz="1600" b="0" i="0" kern="1200" dirty="0">
                          <a:solidFill>
                            <a:srgbClr val="005587"/>
                          </a:solidFill>
                          <a:latin typeface="Tahoma"/>
                          <a:ea typeface="+mn-ea"/>
                          <a:cs typeface="Tahoma"/>
                        </a:rPr>
                        <a:t>Nemáme žádné problémy</a:t>
                      </a:r>
                    </a:p>
                  </a:txBody>
                  <a:tcPr/>
                </a:tc>
                <a:extLst>
                  <a:ext uri="{0D108BD9-81ED-4DB2-BD59-A6C34878D82A}">
                    <a16:rowId xmlns:a16="http://schemas.microsoft.com/office/drawing/2014/main" val="64665017"/>
                  </a:ext>
                </a:extLst>
              </a:tr>
              <a:tr h="864840">
                <a:tc>
                  <a:txBody>
                    <a:bodyPr/>
                    <a:lstStyle/>
                    <a:p>
                      <a:pPr marL="0" algn="l" defTabSz="914400" rtl="0" eaLnBrk="1" latinLnBrk="0" hangingPunct="1">
                        <a:spcBef>
                          <a:spcPct val="0"/>
                        </a:spcBef>
                      </a:pPr>
                      <a:r>
                        <a:rPr lang="cs-CZ" sz="1600" b="0" i="0" kern="1200" dirty="0">
                          <a:solidFill>
                            <a:srgbClr val="005587"/>
                          </a:solidFill>
                          <a:latin typeface="Tahoma"/>
                          <a:ea typeface="+mn-ea"/>
                          <a:cs typeface="Tahoma"/>
                        </a:rPr>
                        <a:t>Máte se svým poskytovatelem IT služeb smlouvu včetně SLA</a:t>
                      </a:r>
                    </a:p>
                  </a:txBody>
                  <a:tcPr/>
                </a:tc>
                <a:tc>
                  <a:txBody>
                    <a:bodyPr/>
                    <a:lstStyle/>
                    <a:p>
                      <a:pPr marL="0" algn="l" defTabSz="914400" rtl="0" eaLnBrk="1" latinLnBrk="0" hangingPunct="1">
                        <a:spcBef>
                          <a:spcPct val="0"/>
                        </a:spcBef>
                      </a:pPr>
                      <a:r>
                        <a:rPr lang="cs-CZ" sz="1600" b="0" i="0" kern="1200" dirty="0">
                          <a:solidFill>
                            <a:srgbClr val="005587"/>
                          </a:solidFill>
                          <a:latin typeface="Tahoma"/>
                          <a:ea typeface="+mn-ea"/>
                          <a:cs typeface="Tahoma"/>
                        </a:rPr>
                        <a:t>Ano, ale neposkytneme ji</a:t>
                      </a:r>
                    </a:p>
                  </a:txBody>
                  <a:tcPr/>
                </a:tc>
                <a:extLst>
                  <a:ext uri="{0D108BD9-81ED-4DB2-BD59-A6C34878D82A}">
                    <a16:rowId xmlns:a16="http://schemas.microsoft.com/office/drawing/2014/main" val="1730336710"/>
                  </a:ext>
                </a:extLst>
              </a:tr>
              <a:tr h="469896">
                <a:tc>
                  <a:txBody>
                    <a:bodyPr/>
                    <a:lstStyle/>
                    <a:p>
                      <a:pPr marL="0" algn="l" defTabSz="914400" rtl="0" eaLnBrk="1" latinLnBrk="0" hangingPunct="1">
                        <a:spcBef>
                          <a:spcPct val="0"/>
                        </a:spcBef>
                      </a:pPr>
                      <a:r>
                        <a:rPr lang="cs-CZ" sz="1600" b="0" i="0" kern="1200" dirty="0">
                          <a:solidFill>
                            <a:srgbClr val="005587"/>
                          </a:solidFill>
                          <a:latin typeface="Tahoma"/>
                          <a:ea typeface="+mn-ea"/>
                          <a:cs typeface="Tahoma"/>
                        </a:rPr>
                        <a:t>….</a:t>
                      </a:r>
                    </a:p>
                  </a:txBody>
                  <a:tcPr/>
                </a:tc>
                <a:tc>
                  <a:txBody>
                    <a:bodyPr/>
                    <a:lstStyle/>
                    <a:p>
                      <a:pPr marL="0" algn="l" defTabSz="914400" rtl="0" eaLnBrk="1" latinLnBrk="0" hangingPunct="1">
                        <a:spcBef>
                          <a:spcPct val="0"/>
                        </a:spcBef>
                      </a:pPr>
                      <a:r>
                        <a:rPr lang="cs-CZ" sz="1600" b="0" i="0" kern="1200" dirty="0">
                          <a:solidFill>
                            <a:srgbClr val="005587"/>
                          </a:solidFill>
                          <a:latin typeface="Tahoma"/>
                          <a:ea typeface="+mn-ea"/>
                          <a:cs typeface="Tahoma"/>
                        </a:rPr>
                        <a:t>…</a:t>
                      </a:r>
                    </a:p>
                  </a:txBody>
                  <a:tcPr/>
                </a:tc>
                <a:extLst>
                  <a:ext uri="{0D108BD9-81ED-4DB2-BD59-A6C34878D82A}">
                    <a16:rowId xmlns:a16="http://schemas.microsoft.com/office/drawing/2014/main" val="662896210"/>
                  </a:ext>
                </a:extLst>
              </a:tr>
            </a:tbl>
          </a:graphicData>
        </a:graphic>
      </p:graphicFrame>
      <p:sp>
        <p:nvSpPr>
          <p:cNvPr id="7" name="TextovéPole 6">
            <a:extLst>
              <a:ext uri="{FF2B5EF4-FFF2-40B4-BE49-F238E27FC236}">
                <a16:creationId xmlns:a16="http://schemas.microsoft.com/office/drawing/2014/main" id="{99BCB8E0-722D-9EA7-5396-C9C453413951}"/>
              </a:ext>
            </a:extLst>
          </p:cNvPr>
          <p:cNvSpPr txBox="1"/>
          <p:nvPr/>
        </p:nvSpPr>
        <p:spPr>
          <a:xfrm>
            <a:off x="7817224" y="6136327"/>
            <a:ext cx="4312022" cy="690672"/>
          </a:xfrm>
          <a:prstGeom prst="rect">
            <a:avLst/>
          </a:prstGeom>
          <a:ln>
            <a:noFill/>
          </a:ln>
        </p:spPr>
        <p:txBody>
          <a:bodyPr vert="horz" lIns="91440" tIns="45720" rIns="91440" bIns="45720" rtlCol="0">
            <a:noAutofit/>
          </a:bodyPr>
          <a:lstStyle>
            <a:defPPr>
              <a:defRPr lang="cs-CZ"/>
            </a:defPPr>
            <a:lvl1pPr indent="0">
              <a:lnSpc>
                <a:spcPct val="120000"/>
              </a:lnSpc>
              <a:spcBef>
                <a:spcPts val="200"/>
              </a:spcBef>
              <a:buFont typeface="Arial" panose="020B0604020202020204" pitchFamily="34" charset="0"/>
              <a:buNone/>
              <a:defRPr sz="1200" b="1" baseline="0">
                <a:solidFill>
                  <a:srgbClr val="0070C0"/>
                </a:solidFill>
              </a:defRPr>
            </a:lvl1pPr>
            <a:lvl2pPr marL="571500" lvl="1" indent="-342900">
              <a:lnSpc>
                <a:spcPct val="120000"/>
              </a:lnSpc>
              <a:spcBef>
                <a:spcPts val="200"/>
              </a:spcBef>
              <a:buFont typeface="Arial" panose="020B0604020202020204" pitchFamily="34" charset="0"/>
              <a:buChar char="•"/>
              <a:defRPr sz="1900" b="0">
                <a:solidFill>
                  <a:srgbClr val="0070C0"/>
                </a:solidFill>
              </a:defRPr>
            </a:lvl2pPr>
            <a:lvl3pPr marL="1143000" indent="-228600">
              <a:lnSpc>
                <a:spcPct val="90000"/>
              </a:lnSpc>
              <a:spcBef>
                <a:spcPts val="500"/>
              </a:spcBef>
              <a:buFont typeface="Arial" panose="020B0604020202020204" pitchFamily="34" charset="0"/>
              <a:buChar char="•"/>
              <a:defRPr sz="1200"/>
            </a:lvl3pPr>
            <a:lvl4pPr marL="1600200" indent="-228600">
              <a:lnSpc>
                <a:spcPct val="90000"/>
              </a:lnSpc>
              <a:spcBef>
                <a:spcPts val="500"/>
              </a:spcBef>
              <a:buFont typeface="Arial" panose="020B0604020202020204" pitchFamily="34" charset="0"/>
              <a:buChar char="•"/>
              <a:defRPr sz="1200"/>
            </a:lvl4pPr>
            <a:lvl5pPr marL="2057400" indent="-228600">
              <a:lnSpc>
                <a:spcPct val="90000"/>
              </a:lnSpc>
              <a:spcBef>
                <a:spcPts val="500"/>
              </a:spcBef>
              <a:buFont typeface="Arial" panose="020B0604020202020204" pitchFamily="34" charset="0"/>
              <a:buChar char="•"/>
              <a:defRPr sz="12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cs-CZ" sz="1600" dirty="0">
                <a:solidFill>
                  <a:srgbClr val="FF0000"/>
                </a:solidFill>
              </a:rPr>
              <a:t>Vyhodnocení IT dotazníku auditorem:</a:t>
            </a:r>
          </a:p>
          <a:p>
            <a:r>
              <a:rPr lang="cs-CZ" sz="1600" b="0" dirty="0">
                <a:solidFill>
                  <a:srgbClr val="FF0000"/>
                </a:solidFill>
              </a:rPr>
              <a:t>IT prostředí je spolehlivé </a:t>
            </a:r>
          </a:p>
        </p:txBody>
      </p:sp>
      <p:sp>
        <p:nvSpPr>
          <p:cNvPr id="8" name="TextovéPole 7">
            <a:extLst>
              <a:ext uri="{FF2B5EF4-FFF2-40B4-BE49-F238E27FC236}">
                <a16:creationId xmlns:a16="http://schemas.microsoft.com/office/drawing/2014/main" id="{98CCA770-94D5-F414-3E03-FC317296C728}"/>
              </a:ext>
            </a:extLst>
          </p:cNvPr>
          <p:cNvSpPr txBox="1"/>
          <p:nvPr/>
        </p:nvSpPr>
        <p:spPr>
          <a:xfrm>
            <a:off x="7817223" y="1213943"/>
            <a:ext cx="3801035" cy="338554"/>
          </a:xfrm>
          <a:prstGeom prst="rect">
            <a:avLst/>
          </a:prstGeom>
          <a:noFill/>
        </p:spPr>
        <p:txBody>
          <a:bodyPr wrap="square" rtlCol="0">
            <a:spAutoFit/>
          </a:bodyPr>
          <a:lstStyle/>
          <a:p>
            <a:pPr>
              <a:spcBef>
                <a:spcPct val="0"/>
              </a:spcBef>
            </a:pPr>
            <a:r>
              <a:rPr lang="cs-CZ" sz="1600" b="1" i="1" dirty="0">
                <a:solidFill>
                  <a:srgbClr val="005587"/>
                </a:solidFill>
                <a:latin typeface="Tahoma"/>
                <a:cs typeface="Tahoma"/>
              </a:rPr>
              <a:t>Ilustrativní IT dotazník auditora</a:t>
            </a:r>
          </a:p>
        </p:txBody>
      </p:sp>
    </p:spTree>
    <p:extLst>
      <p:ext uri="{BB962C8B-B14F-4D97-AF65-F5344CB8AC3E}">
        <p14:creationId xmlns:p14="http://schemas.microsoft.com/office/powerpoint/2010/main" val="3348098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F5273102-406A-A084-3E9C-4381313C2A68}"/>
              </a:ext>
            </a:extLst>
          </p:cNvPr>
          <p:cNvPicPr>
            <a:picLocks noChangeAspect="1"/>
          </p:cNvPicPr>
          <p:nvPr/>
        </p:nvPicPr>
        <p:blipFill>
          <a:blip r:embed="rId2"/>
          <a:stretch>
            <a:fillRect/>
          </a:stretch>
        </p:blipFill>
        <p:spPr>
          <a:xfrm>
            <a:off x="1380565" y="2873526"/>
            <a:ext cx="2161052" cy="2161052"/>
          </a:xfrm>
          <a:prstGeom prst="rect">
            <a:avLst/>
          </a:prstGeom>
        </p:spPr>
      </p:pic>
      <p:pic>
        <p:nvPicPr>
          <p:cNvPr id="11" name="Obrázek 10">
            <a:extLst>
              <a:ext uri="{FF2B5EF4-FFF2-40B4-BE49-F238E27FC236}">
                <a16:creationId xmlns:a16="http://schemas.microsoft.com/office/drawing/2014/main" id="{C8FDCEC7-66D0-0F9F-2738-3C4D4351FA22}"/>
              </a:ext>
            </a:extLst>
          </p:cNvPr>
          <p:cNvPicPr>
            <a:picLocks noChangeAspect="1"/>
          </p:cNvPicPr>
          <p:nvPr/>
        </p:nvPicPr>
        <p:blipFill>
          <a:blip r:embed="rId3"/>
          <a:stretch>
            <a:fillRect/>
          </a:stretch>
        </p:blipFill>
        <p:spPr>
          <a:xfrm>
            <a:off x="3541617" y="2564466"/>
            <a:ext cx="2965524" cy="2965524"/>
          </a:xfrm>
          <a:prstGeom prst="rect">
            <a:avLst/>
          </a:prstGeom>
        </p:spPr>
      </p:pic>
      <p:pic>
        <p:nvPicPr>
          <p:cNvPr id="12" name="Obrázek 11">
            <a:extLst>
              <a:ext uri="{FF2B5EF4-FFF2-40B4-BE49-F238E27FC236}">
                <a16:creationId xmlns:a16="http://schemas.microsoft.com/office/drawing/2014/main" id="{5DD60167-04FC-2CF4-66C4-96E1983B8752}"/>
              </a:ext>
            </a:extLst>
          </p:cNvPr>
          <p:cNvPicPr>
            <a:picLocks noChangeAspect="1"/>
          </p:cNvPicPr>
          <p:nvPr/>
        </p:nvPicPr>
        <p:blipFill>
          <a:blip r:embed="rId2"/>
          <a:stretch>
            <a:fillRect/>
          </a:stretch>
        </p:blipFill>
        <p:spPr>
          <a:xfrm>
            <a:off x="6355421" y="2966702"/>
            <a:ext cx="2161052" cy="2161052"/>
          </a:xfrm>
          <a:prstGeom prst="rect">
            <a:avLst/>
          </a:prstGeom>
        </p:spPr>
      </p:pic>
      <p:pic>
        <p:nvPicPr>
          <p:cNvPr id="13" name="Obrázek 12">
            <a:extLst>
              <a:ext uri="{FF2B5EF4-FFF2-40B4-BE49-F238E27FC236}">
                <a16:creationId xmlns:a16="http://schemas.microsoft.com/office/drawing/2014/main" id="{4C29DE8F-CE4F-7342-9099-6EDDAF17F0DC}"/>
              </a:ext>
            </a:extLst>
          </p:cNvPr>
          <p:cNvPicPr>
            <a:picLocks noChangeAspect="1"/>
          </p:cNvPicPr>
          <p:nvPr/>
        </p:nvPicPr>
        <p:blipFill>
          <a:blip r:embed="rId2"/>
          <a:stretch>
            <a:fillRect/>
          </a:stretch>
        </p:blipFill>
        <p:spPr>
          <a:xfrm>
            <a:off x="8838645" y="2966702"/>
            <a:ext cx="2161052" cy="2161052"/>
          </a:xfrm>
          <a:prstGeom prst="rect">
            <a:avLst/>
          </a:prstGeom>
        </p:spPr>
      </p:pic>
      <p:sp>
        <p:nvSpPr>
          <p:cNvPr id="14" name="TextovéPole 13">
            <a:extLst>
              <a:ext uri="{FF2B5EF4-FFF2-40B4-BE49-F238E27FC236}">
                <a16:creationId xmlns:a16="http://schemas.microsoft.com/office/drawing/2014/main" id="{654C205C-740D-CF2C-9D53-7EF0CEE5D0CD}"/>
              </a:ext>
            </a:extLst>
          </p:cNvPr>
          <p:cNvSpPr txBox="1"/>
          <p:nvPr/>
        </p:nvSpPr>
        <p:spPr>
          <a:xfrm>
            <a:off x="1698638" y="2257618"/>
            <a:ext cx="1525033" cy="646331"/>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Zapojení </a:t>
            </a:r>
          </a:p>
          <a:p>
            <a:r>
              <a:rPr lang="cs-CZ" dirty="0"/>
              <a:t>IT specialistů</a:t>
            </a:r>
          </a:p>
        </p:txBody>
      </p:sp>
      <p:sp>
        <p:nvSpPr>
          <p:cNvPr id="15" name="TextovéPole 14">
            <a:extLst>
              <a:ext uri="{FF2B5EF4-FFF2-40B4-BE49-F238E27FC236}">
                <a16:creationId xmlns:a16="http://schemas.microsoft.com/office/drawing/2014/main" id="{172648B1-5693-67A5-CAFC-05B761709D2B}"/>
              </a:ext>
            </a:extLst>
          </p:cNvPr>
          <p:cNvSpPr txBox="1"/>
          <p:nvPr/>
        </p:nvSpPr>
        <p:spPr>
          <a:xfrm>
            <a:off x="4315148" y="2257618"/>
            <a:ext cx="1275157" cy="646331"/>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Servisní </a:t>
            </a:r>
          </a:p>
          <a:p>
            <a:r>
              <a:rPr lang="cs-CZ" dirty="0"/>
              <a:t>organizace</a:t>
            </a:r>
          </a:p>
        </p:txBody>
      </p:sp>
      <p:sp>
        <p:nvSpPr>
          <p:cNvPr id="16" name="TextovéPole 15">
            <a:extLst>
              <a:ext uri="{FF2B5EF4-FFF2-40B4-BE49-F238E27FC236}">
                <a16:creationId xmlns:a16="http://schemas.microsoft.com/office/drawing/2014/main" id="{761DEBD8-40B8-21DA-A9B3-44750E71264D}"/>
              </a:ext>
            </a:extLst>
          </p:cNvPr>
          <p:cNvSpPr txBox="1"/>
          <p:nvPr/>
        </p:nvSpPr>
        <p:spPr>
          <a:xfrm>
            <a:off x="6285105" y="2257618"/>
            <a:ext cx="2319160" cy="646331"/>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Vyhodnocení IT rizik </a:t>
            </a:r>
          </a:p>
          <a:p>
            <a:r>
              <a:rPr lang="cs-CZ" dirty="0"/>
              <a:t>a reakce</a:t>
            </a:r>
          </a:p>
        </p:txBody>
      </p:sp>
      <p:sp>
        <p:nvSpPr>
          <p:cNvPr id="17" name="TextovéPole 16">
            <a:extLst>
              <a:ext uri="{FF2B5EF4-FFF2-40B4-BE49-F238E27FC236}">
                <a16:creationId xmlns:a16="http://schemas.microsoft.com/office/drawing/2014/main" id="{C7EB6B7F-6DC9-17CB-0B49-318CFFD42AFD}"/>
              </a:ext>
            </a:extLst>
          </p:cNvPr>
          <p:cNvSpPr txBox="1"/>
          <p:nvPr/>
        </p:nvSpPr>
        <p:spPr>
          <a:xfrm>
            <a:off x="9655316" y="2396117"/>
            <a:ext cx="527710" cy="369332"/>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IPE</a:t>
            </a:r>
          </a:p>
        </p:txBody>
      </p:sp>
      <p:sp>
        <p:nvSpPr>
          <p:cNvPr id="2" name="Zástupný symbol pro číslo snímku 4">
            <a:extLst>
              <a:ext uri="{FF2B5EF4-FFF2-40B4-BE49-F238E27FC236}">
                <a16:creationId xmlns:a16="http://schemas.microsoft.com/office/drawing/2014/main" id="{CC9E80E4-F3EC-B780-3BF7-7E50353F6161}"/>
              </a:ext>
            </a:extLst>
          </p:cNvPr>
          <p:cNvSpPr txBox="1">
            <a:spLocks/>
          </p:cNvSpPr>
          <p:nvPr/>
        </p:nvSpPr>
        <p:spPr>
          <a:xfrm>
            <a:off x="9448800" y="656459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16</a:t>
            </a:fld>
            <a:endParaRPr lang="cs-CZ" dirty="0"/>
          </a:p>
        </p:txBody>
      </p:sp>
      <p:sp>
        <p:nvSpPr>
          <p:cNvPr id="3" name="Nadpis 2">
            <a:extLst>
              <a:ext uri="{FF2B5EF4-FFF2-40B4-BE49-F238E27FC236}">
                <a16:creationId xmlns:a16="http://schemas.microsoft.com/office/drawing/2014/main" id="{37977E28-5004-9FD4-A822-49E0607BFA48}"/>
              </a:ext>
            </a:extLst>
          </p:cNvPr>
          <p:cNvSpPr>
            <a:spLocks noGrp="1"/>
          </p:cNvSpPr>
          <p:nvPr>
            <p:ph type="title"/>
          </p:nvPr>
        </p:nvSpPr>
        <p:spPr>
          <a:xfrm>
            <a:off x="1097164" y="1190728"/>
            <a:ext cx="9997672" cy="678265"/>
          </a:xfrm>
        </p:spPr>
        <p:txBody>
          <a:bodyPr>
            <a:normAutofit/>
          </a:bodyPr>
          <a:lstStyle/>
          <a:p>
            <a:r>
              <a:rPr lang="cs-CZ" sz="2700" dirty="0">
                <a:solidFill>
                  <a:srgbClr val="005587"/>
                </a:solidFill>
              </a:rPr>
              <a:t>Vybrané nedostatky z kontrol kvality - ČR</a:t>
            </a:r>
          </a:p>
        </p:txBody>
      </p:sp>
    </p:spTree>
    <p:extLst>
      <p:ext uri="{BB962C8B-B14F-4D97-AF65-F5344CB8AC3E}">
        <p14:creationId xmlns:p14="http://schemas.microsoft.com/office/powerpoint/2010/main" val="2326782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4">
            <a:extLst>
              <a:ext uri="{FF2B5EF4-FFF2-40B4-BE49-F238E27FC236}">
                <a16:creationId xmlns:a16="http://schemas.microsoft.com/office/drawing/2014/main" id="{9C54C5AD-1A73-4E20-808B-4690C08CE93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17</a:t>
            </a:fld>
            <a:endParaRPr lang="cs-CZ" dirty="0"/>
          </a:p>
        </p:txBody>
      </p:sp>
      <p:sp>
        <p:nvSpPr>
          <p:cNvPr id="6" name="Nadpis 2">
            <a:extLst>
              <a:ext uri="{FF2B5EF4-FFF2-40B4-BE49-F238E27FC236}">
                <a16:creationId xmlns:a16="http://schemas.microsoft.com/office/drawing/2014/main" id="{AE492021-2A90-3729-3F81-A65A0244185C}"/>
              </a:ext>
            </a:extLst>
          </p:cNvPr>
          <p:cNvSpPr>
            <a:spLocks noGrp="1"/>
          </p:cNvSpPr>
          <p:nvPr>
            <p:ph type="title"/>
          </p:nvPr>
        </p:nvSpPr>
        <p:spPr>
          <a:xfrm>
            <a:off x="368981" y="1132074"/>
            <a:ext cx="9997672" cy="529132"/>
          </a:xfrm>
        </p:spPr>
        <p:txBody>
          <a:bodyPr>
            <a:noAutofit/>
          </a:bodyPr>
          <a:lstStyle/>
          <a:p>
            <a:pPr>
              <a:lnSpc>
                <a:spcPct val="120000"/>
              </a:lnSpc>
              <a:spcBef>
                <a:spcPts val="200"/>
              </a:spcBef>
            </a:pPr>
            <a:r>
              <a:rPr lang="cs-CZ" sz="2700" dirty="0">
                <a:solidFill>
                  <a:srgbClr val="005587"/>
                </a:solidFill>
              </a:rPr>
              <a:t>Servisní organizace</a:t>
            </a:r>
          </a:p>
        </p:txBody>
      </p:sp>
      <p:pic>
        <p:nvPicPr>
          <p:cNvPr id="2" name="Obrázek 1">
            <a:extLst>
              <a:ext uri="{FF2B5EF4-FFF2-40B4-BE49-F238E27FC236}">
                <a16:creationId xmlns:a16="http://schemas.microsoft.com/office/drawing/2014/main" id="{EF79FAE7-FC74-423B-F814-49DEDE31F67A}"/>
              </a:ext>
            </a:extLst>
          </p:cNvPr>
          <p:cNvPicPr>
            <a:picLocks noChangeAspect="1"/>
          </p:cNvPicPr>
          <p:nvPr/>
        </p:nvPicPr>
        <p:blipFill>
          <a:blip r:embed="rId3"/>
          <a:stretch>
            <a:fillRect/>
          </a:stretch>
        </p:blipFill>
        <p:spPr>
          <a:xfrm>
            <a:off x="5217460" y="1226856"/>
            <a:ext cx="4737656" cy="2272595"/>
          </a:xfrm>
          <a:prstGeom prst="rect">
            <a:avLst/>
          </a:prstGeom>
        </p:spPr>
      </p:pic>
      <p:sp>
        <p:nvSpPr>
          <p:cNvPr id="3" name="TextovéPole 2">
            <a:extLst>
              <a:ext uri="{FF2B5EF4-FFF2-40B4-BE49-F238E27FC236}">
                <a16:creationId xmlns:a16="http://schemas.microsoft.com/office/drawing/2014/main" id="{AFF66A20-6721-1CFC-DD94-215B17E069B9}"/>
              </a:ext>
            </a:extLst>
          </p:cNvPr>
          <p:cNvSpPr txBox="1"/>
          <p:nvPr/>
        </p:nvSpPr>
        <p:spPr>
          <a:xfrm>
            <a:off x="5217460" y="3657600"/>
            <a:ext cx="6786282" cy="2677126"/>
          </a:xfrm>
          <a:prstGeom prst="rect">
            <a:avLst/>
          </a:prstGeom>
          <a:ln>
            <a:noFill/>
          </a:ln>
        </p:spPr>
        <p:txBody>
          <a:bodyPr vert="horz" lIns="91440" tIns="45720" rIns="91440" bIns="45720" rtlCol="0">
            <a:noAutofit/>
          </a:bodyPr>
          <a:lstStyle>
            <a:defPPr>
              <a:defRPr lang="cs-CZ"/>
            </a:defPPr>
            <a:lvl1pPr marL="457200" indent="-457200">
              <a:lnSpc>
                <a:spcPct val="120000"/>
              </a:lnSpc>
              <a:spcBef>
                <a:spcPts val="200"/>
              </a:spcBef>
              <a:buFont typeface="Arial" panose="020B0604020202020204" pitchFamily="34" charset="0"/>
              <a:buAutoNum type="alphaUcParenR"/>
              <a:defRPr sz="2200" b="0" baseline="0">
                <a:solidFill>
                  <a:srgbClr val="0070C0"/>
                </a:solidFill>
              </a:defRPr>
            </a:lvl1pPr>
            <a:lvl2pPr marL="571500" lvl="1" indent="-342900">
              <a:lnSpc>
                <a:spcPct val="120000"/>
              </a:lnSpc>
              <a:spcBef>
                <a:spcPts val="200"/>
              </a:spcBef>
              <a:buFont typeface="Arial" panose="020B0604020202020204" pitchFamily="34" charset="0"/>
              <a:buChar char="•"/>
              <a:defRPr sz="1900" b="0">
                <a:solidFill>
                  <a:srgbClr val="0070C0"/>
                </a:solidFill>
              </a:defRPr>
            </a:lvl2pPr>
            <a:lvl3pPr marL="1143000" indent="-228600">
              <a:lnSpc>
                <a:spcPct val="90000"/>
              </a:lnSpc>
              <a:spcBef>
                <a:spcPts val="500"/>
              </a:spcBef>
              <a:buFont typeface="Arial" panose="020B0604020202020204" pitchFamily="34" charset="0"/>
              <a:buChar char="•"/>
              <a:defRPr sz="1200"/>
            </a:lvl3pPr>
            <a:lvl4pPr marL="1600200" indent="-228600">
              <a:lnSpc>
                <a:spcPct val="90000"/>
              </a:lnSpc>
              <a:spcBef>
                <a:spcPts val="500"/>
              </a:spcBef>
              <a:buFont typeface="Arial" panose="020B0604020202020204" pitchFamily="34" charset="0"/>
              <a:buChar char="•"/>
              <a:defRPr sz="1200"/>
            </a:lvl4pPr>
            <a:lvl5pPr marL="2057400" indent="-228600">
              <a:lnSpc>
                <a:spcPct val="90000"/>
              </a:lnSpc>
              <a:spcBef>
                <a:spcPts val="500"/>
              </a:spcBef>
              <a:buFont typeface="Arial" panose="020B0604020202020204" pitchFamily="34" charset="0"/>
              <a:buChar char="•"/>
              <a:defRPr sz="12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cs-CZ" sz="2000" b="1" dirty="0">
                <a:solidFill>
                  <a:srgbClr val="005587"/>
                </a:solidFill>
                <a:latin typeface="Tahoma"/>
                <a:cs typeface="Tahoma"/>
              </a:rPr>
              <a:t>Základní otázky v rámci auditu/kontroly</a:t>
            </a:r>
          </a:p>
          <a:p>
            <a:pPr>
              <a:buFont typeface="Arial" panose="020B0604020202020204" pitchFamily="34" charset="0"/>
              <a:buChar char="•"/>
            </a:pPr>
            <a:r>
              <a:rPr lang="cs-CZ" sz="1600" dirty="0">
                <a:solidFill>
                  <a:srgbClr val="005587"/>
                </a:solidFill>
                <a:latin typeface="Tahoma"/>
                <a:cs typeface="Tahoma"/>
              </a:rPr>
              <a:t>Seznam poskytovatelů (IT) služeb / servisních organizací</a:t>
            </a:r>
          </a:p>
          <a:p>
            <a:pPr>
              <a:buFont typeface="Arial" panose="020B0604020202020204" pitchFamily="34" charset="0"/>
              <a:buChar char="•"/>
            </a:pPr>
            <a:r>
              <a:rPr lang="cs-CZ" sz="1600" dirty="0">
                <a:solidFill>
                  <a:srgbClr val="005587"/>
                </a:solidFill>
                <a:latin typeface="Tahoma"/>
                <a:cs typeface="Tahoma"/>
              </a:rPr>
              <a:t>Význam servisní organizace z pohledu podpory business procesů</a:t>
            </a:r>
          </a:p>
          <a:p>
            <a:pPr>
              <a:buFont typeface="Arial" panose="020B0604020202020204" pitchFamily="34" charset="0"/>
              <a:buChar char="•"/>
            </a:pPr>
            <a:r>
              <a:rPr lang="cs-CZ" sz="1600" dirty="0">
                <a:solidFill>
                  <a:srgbClr val="005587"/>
                </a:solidFill>
                <a:latin typeface="Tahoma"/>
                <a:cs typeface="Tahoma"/>
              </a:rPr>
              <a:t>Procesy řízení servisní organizace</a:t>
            </a:r>
          </a:p>
          <a:p>
            <a:pPr>
              <a:buFont typeface="Arial" panose="020B0604020202020204" pitchFamily="34" charset="0"/>
              <a:buChar char="•"/>
            </a:pPr>
            <a:r>
              <a:rPr lang="cs-CZ" sz="1600" dirty="0">
                <a:solidFill>
                  <a:srgbClr val="005587"/>
                </a:solidFill>
                <a:latin typeface="Tahoma"/>
                <a:cs typeface="Tahoma"/>
              </a:rPr>
              <a:t>Existence a pravidelné hodnocení SLA</a:t>
            </a:r>
          </a:p>
          <a:p>
            <a:pPr>
              <a:buFont typeface="Arial" panose="020B0604020202020204" pitchFamily="34" charset="0"/>
              <a:buChar char="•"/>
            </a:pPr>
            <a:r>
              <a:rPr lang="cs-CZ" sz="1600" dirty="0">
                <a:solidFill>
                  <a:srgbClr val="005587"/>
                </a:solidFill>
                <a:latin typeface="Tahoma"/>
                <a:cs typeface="Tahoma"/>
              </a:rPr>
              <a:t>Dostupné externí audity (např. SOC </a:t>
            </a:r>
            <a:r>
              <a:rPr lang="cs-CZ" sz="1600" dirty="0" err="1">
                <a:solidFill>
                  <a:srgbClr val="005587"/>
                </a:solidFill>
                <a:latin typeface="Tahoma"/>
                <a:cs typeface="Tahoma"/>
              </a:rPr>
              <a:t>reports</a:t>
            </a:r>
            <a:r>
              <a:rPr lang="cs-CZ" sz="1600" dirty="0">
                <a:solidFill>
                  <a:srgbClr val="005587"/>
                </a:solidFill>
                <a:latin typeface="Tahoma"/>
                <a:cs typeface="Tahoma"/>
              </a:rPr>
              <a:t>)</a:t>
            </a:r>
          </a:p>
          <a:p>
            <a:pPr>
              <a:buFont typeface="Arial" panose="020B0604020202020204" pitchFamily="34" charset="0"/>
              <a:buChar char="•"/>
            </a:pPr>
            <a:r>
              <a:rPr lang="cs-CZ" sz="1600" dirty="0">
                <a:solidFill>
                  <a:srgbClr val="005587"/>
                </a:solidFill>
                <a:latin typeface="Tahoma"/>
                <a:cs typeface="Tahoma"/>
              </a:rPr>
              <a:t>Přehled (a analýza příčin) incidentů</a:t>
            </a:r>
          </a:p>
          <a:p>
            <a:pPr>
              <a:buFont typeface="Arial" panose="020B0604020202020204" pitchFamily="34" charset="0"/>
              <a:buChar char="•"/>
            </a:pPr>
            <a:r>
              <a:rPr lang="cs-CZ" sz="1600" dirty="0">
                <a:solidFill>
                  <a:srgbClr val="005587"/>
                </a:solidFill>
                <a:latin typeface="Tahoma"/>
                <a:cs typeface="Tahoma"/>
              </a:rPr>
              <a:t>Vyhodnocení servisních organizací z pohledu rizik a dopadů na audit</a:t>
            </a:r>
          </a:p>
        </p:txBody>
      </p:sp>
      <p:pic>
        <p:nvPicPr>
          <p:cNvPr id="9" name="Obrázek 8">
            <a:extLst>
              <a:ext uri="{FF2B5EF4-FFF2-40B4-BE49-F238E27FC236}">
                <a16:creationId xmlns:a16="http://schemas.microsoft.com/office/drawing/2014/main" id="{19B10E72-6CBB-5C94-1C4D-F13C9F7A7922}"/>
              </a:ext>
            </a:extLst>
          </p:cNvPr>
          <p:cNvPicPr>
            <a:picLocks noChangeAspect="1"/>
          </p:cNvPicPr>
          <p:nvPr/>
        </p:nvPicPr>
        <p:blipFill>
          <a:blip r:embed="rId4"/>
          <a:stretch>
            <a:fillRect/>
          </a:stretch>
        </p:blipFill>
        <p:spPr>
          <a:xfrm>
            <a:off x="368981" y="2761672"/>
            <a:ext cx="4714654" cy="2440005"/>
          </a:xfrm>
          <a:prstGeom prst="rect">
            <a:avLst/>
          </a:prstGeom>
          <a:ln>
            <a:solidFill>
              <a:schemeClr val="accent1"/>
            </a:solidFill>
          </a:ln>
        </p:spPr>
      </p:pic>
    </p:spTree>
    <p:extLst>
      <p:ext uri="{BB962C8B-B14F-4D97-AF65-F5344CB8AC3E}">
        <p14:creationId xmlns:p14="http://schemas.microsoft.com/office/powerpoint/2010/main" val="3188871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69483653-177B-496F-A7C5-9D3963C0083B}"/>
              </a:ext>
            </a:extLst>
          </p:cNvPr>
          <p:cNvSpPr>
            <a:spLocks noGrp="1"/>
          </p:cNvSpPr>
          <p:nvPr>
            <p:ph type="body" sz="quarter" idx="10"/>
          </p:nvPr>
        </p:nvSpPr>
        <p:spPr>
          <a:xfrm>
            <a:off x="688682" y="1896104"/>
            <a:ext cx="11261891" cy="4749140"/>
          </a:xfrm>
          <a:ln>
            <a:noFill/>
          </a:ln>
        </p:spPr>
        <p:txBody>
          <a:bodyPr>
            <a:normAutofit fontScale="92500" lnSpcReduction="20000"/>
          </a:bodyPr>
          <a:lstStyle/>
          <a:p>
            <a:pPr>
              <a:lnSpc>
                <a:spcPct val="120000"/>
              </a:lnSpc>
            </a:pPr>
            <a:r>
              <a:rPr lang="cs-CZ" sz="1900" b="1" dirty="0">
                <a:solidFill>
                  <a:srgbClr val="005587"/>
                </a:solidFill>
                <a:latin typeface="Tahoma"/>
                <a:cs typeface="Tahoma"/>
              </a:rPr>
              <a:t>A) Servisní organizace nejsou identifikovány </a:t>
            </a:r>
          </a:p>
          <a:p>
            <a:pPr>
              <a:lnSpc>
                <a:spcPct val="120000"/>
              </a:lnSpc>
            </a:pPr>
            <a:r>
              <a:rPr lang="cs-CZ" sz="1900" b="1" dirty="0">
                <a:solidFill>
                  <a:srgbClr val="005587"/>
                </a:solidFill>
                <a:latin typeface="Tahoma"/>
                <a:cs typeface="Tahoma"/>
              </a:rPr>
              <a:t>(např. provozovatel aplikační a technické infrastruktury, účetnictví a mzdy, …)</a:t>
            </a:r>
          </a:p>
          <a:p>
            <a:pPr lvl="1">
              <a:lnSpc>
                <a:spcPct val="120000"/>
              </a:lnSpc>
              <a:spcBef>
                <a:spcPts val="200"/>
              </a:spcBef>
            </a:pPr>
            <a:r>
              <a:rPr lang="cs-CZ" sz="1900" dirty="0">
                <a:solidFill>
                  <a:srgbClr val="005587"/>
                </a:solidFill>
                <a:latin typeface="Tahoma"/>
                <a:cs typeface="Tahoma"/>
              </a:rPr>
              <a:t>Není provedeno posouzení a dokumentace servisních organizací</a:t>
            </a:r>
          </a:p>
          <a:p>
            <a:pPr marL="342900" indent="-342900">
              <a:lnSpc>
                <a:spcPct val="120000"/>
              </a:lnSpc>
              <a:spcBef>
                <a:spcPts val="200"/>
              </a:spcBef>
              <a:buFont typeface="Arial" panose="020B0604020202020204" pitchFamily="34" charset="0"/>
              <a:buChar char="•"/>
            </a:pPr>
            <a:endParaRPr lang="cs-CZ" sz="2200" dirty="0">
              <a:solidFill>
                <a:srgbClr val="006EAB"/>
              </a:solidFill>
            </a:endParaRPr>
          </a:p>
          <a:p>
            <a:pPr>
              <a:lnSpc>
                <a:spcPct val="120000"/>
              </a:lnSpc>
            </a:pPr>
            <a:r>
              <a:rPr lang="cs-CZ" sz="1900" b="1" dirty="0">
                <a:solidFill>
                  <a:srgbClr val="005587"/>
                </a:solidFill>
                <a:latin typeface="Tahoma"/>
                <a:cs typeface="Tahoma"/>
              </a:rPr>
              <a:t>B) Servisní organizace jsou identifikovány, ale</a:t>
            </a:r>
          </a:p>
          <a:p>
            <a:pPr lvl="1">
              <a:lnSpc>
                <a:spcPct val="120000"/>
              </a:lnSpc>
              <a:spcBef>
                <a:spcPts val="200"/>
              </a:spcBef>
            </a:pPr>
            <a:r>
              <a:rPr lang="cs-CZ" sz="1900" dirty="0">
                <a:solidFill>
                  <a:srgbClr val="005587"/>
                </a:solidFill>
                <a:latin typeface="Tahoma"/>
                <a:cs typeface="Tahoma"/>
              </a:rPr>
              <a:t>Vytvořen pouze přehled servisních organizací</a:t>
            </a:r>
          </a:p>
          <a:p>
            <a:pPr lvl="1">
              <a:lnSpc>
                <a:spcPct val="120000"/>
              </a:lnSpc>
              <a:spcBef>
                <a:spcPts val="200"/>
              </a:spcBef>
            </a:pPr>
            <a:r>
              <a:rPr lang="cs-CZ" sz="1900" dirty="0">
                <a:solidFill>
                  <a:srgbClr val="005587"/>
                </a:solidFill>
                <a:latin typeface="Tahoma"/>
                <a:cs typeface="Tahoma"/>
              </a:rPr>
              <a:t>Není provedeno vyhodnocení rizik servisní organizace z pohledu auditu</a:t>
            </a:r>
          </a:p>
          <a:p>
            <a:pPr lvl="1">
              <a:lnSpc>
                <a:spcPct val="120000"/>
              </a:lnSpc>
              <a:spcBef>
                <a:spcPts val="200"/>
              </a:spcBef>
            </a:pPr>
            <a:r>
              <a:rPr lang="cs-CZ" sz="1900" dirty="0">
                <a:solidFill>
                  <a:srgbClr val="005587"/>
                </a:solidFill>
                <a:latin typeface="Tahoma"/>
                <a:cs typeface="Tahoma"/>
              </a:rPr>
              <a:t>Auditor se výhradně spoléhá na (nedostatečné?) kontroly prováděné servisní organizací</a:t>
            </a:r>
          </a:p>
          <a:p>
            <a:pPr lvl="1">
              <a:lnSpc>
                <a:spcPct val="120000"/>
              </a:lnSpc>
              <a:spcBef>
                <a:spcPts val="200"/>
              </a:spcBef>
            </a:pPr>
            <a:r>
              <a:rPr lang="cs-CZ" sz="1900" dirty="0">
                <a:solidFill>
                  <a:srgbClr val="005587"/>
                </a:solidFill>
                <a:latin typeface="Tahoma"/>
                <a:cs typeface="Tahoma"/>
              </a:rPr>
              <a:t>Auditor nevyhodnotil návrh a zavedení příslušných kontrol v uživatelské účetní jednotce</a:t>
            </a:r>
          </a:p>
          <a:p>
            <a:pPr marL="457200" lvl="1" indent="0">
              <a:lnSpc>
                <a:spcPct val="120000"/>
              </a:lnSpc>
              <a:spcBef>
                <a:spcPts val="200"/>
              </a:spcBef>
              <a:buNone/>
            </a:pPr>
            <a:endParaRPr lang="cs-CZ" sz="1900" dirty="0">
              <a:solidFill>
                <a:srgbClr val="006EAB"/>
              </a:solidFill>
            </a:endParaRPr>
          </a:p>
          <a:p>
            <a:pPr>
              <a:lnSpc>
                <a:spcPct val="120000"/>
              </a:lnSpc>
            </a:pPr>
            <a:r>
              <a:rPr lang="cs-CZ" sz="1900" b="1" dirty="0">
                <a:solidFill>
                  <a:srgbClr val="005587"/>
                </a:solidFill>
                <a:latin typeface="Tahoma"/>
                <a:cs typeface="Tahoma"/>
              </a:rPr>
              <a:t>C) Testování IT kontrol u servisní organizace sice provedeno, ale</a:t>
            </a:r>
          </a:p>
          <a:p>
            <a:pPr lvl="1">
              <a:lnSpc>
                <a:spcPct val="120000"/>
              </a:lnSpc>
              <a:spcBef>
                <a:spcPts val="200"/>
              </a:spcBef>
            </a:pPr>
            <a:r>
              <a:rPr lang="cs-CZ" sz="1900" dirty="0">
                <a:solidFill>
                  <a:srgbClr val="005587"/>
                </a:solidFill>
                <a:latin typeface="Tahoma"/>
                <a:cs typeface="Tahoma"/>
              </a:rPr>
              <a:t>Nepokrývá všechna (klíčová) identifikovaná rizika</a:t>
            </a:r>
          </a:p>
          <a:p>
            <a:pPr lvl="1">
              <a:lnSpc>
                <a:spcPct val="120000"/>
              </a:lnSpc>
              <a:spcBef>
                <a:spcPts val="200"/>
              </a:spcBef>
            </a:pPr>
            <a:r>
              <a:rPr lang="cs-CZ" sz="1900" dirty="0">
                <a:solidFill>
                  <a:srgbClr val="005587"/>
                </a:solidFill>
                <a:latin typeface="Tahoma"/>
                <a:cs typeface="Tahoma"/>
              </a:rPr>
              <a:t>Nejsou provedeny dodatečné auditní procedury v případně obtížnosti či nesoučinnosti prověřené servisní organizace (např. sdílené IT centrum je v zahraničí, auditovaný subjekt neposkytne IT SLA smlouvy, apod.</a:t>
            </a:r>
            <a:r>
              <a:rPr lang="en-GB" sz="1900" dirty="0">
                <a:solidFill>
                  <a:srgbClr val="005587"/>
                </a:solidFill>
                <a:latin typeface="Tahoma"/>
                <a:cs typeface="Tahoma"/>
              </a:rPr>
              <a:t>)</a:t>
            </a:r>
            <a:endParaRPr lang="cs-CZ" sz="1900" dirty="0">
              <a:solidFill>
                <a:srgbClr val="005587"/>
              </a:solidFill>
              <a:latin typeface="Tahoma"/>
              <a:cs typeface="Tahoma"/>
            </a:endParaRPr>
          </a:p>
        </p:txBody>
      </p:sp>
      <p:sp>
        <p:nvSpPr>
          <p:cNvPr id="3" name="Nadpis 2">
            <a:extLst>
              <a:ext uri="{FF2B5EF4-FFF2-40B4-BE49-F238E27FC236}">
                <a16:creationId xmlns:a16="http://schemas.microsoft.com/office/drawing/2014/main" id="{DFB02CBE-867E-4347-AA57-8D797678E406}"/>
              </a:ext>
            </a:extLst>
          </p:cNvPr>
          <p:cNvSpPr>
            <a:spLocks noGrp="1"/>
          </p:cNvSpPr>
          <p:nvPr>
            <p:ph type="title"/>
          </p:nvPr>
        </p:nvSpPr>
        <p:spPr>
          <a:xfrm>
            <a:off x="1080000" y="1134111"/>
            <a:ext cx="9997672" cy="529132"/>
          </a:xfrm>
        </p:spPr>
        <p:txBody>
          <a:bodyPr>
            <a:noAutofit/>
          </a:bodyPr>
          <a:lstStyle/>
          <a:p>
            <a:pPr>
              <a:lnSpc>
                <a:spcPct val="120000"/>
              </a:lnSpc>
              <a:spcBef>
                <a:spcPts val="200"/>
              </a:spcBef>
            </a:pPr>
            <a:r>
              <a:rPr lang="cs-CZ" sz="2700" dirty="0">
                <a:solidFill>
                  <a:srgbClr val="005587"/>
                </a:solidFill>
              </a:rPr>
              <a:t>Servisní organizace</a:t>
            </a:r>
          </a:p>
        </p:txBody>
      </p:sp>
      <p:sp>
        <p:nvSpPr>
          <p:cNvPr id="4" name="Zástupný symbol pro číslo snímku 4">
            <a:extLst>
              <a:ext uri="{FF2B5EF4-FFF2-40B4-BE49-F238E27FC236}">
                <a16:creationId xmlns:a16="http://schemas.microsoft.com/office/drawing/2014/main" id="{9C54C5AD-1A73-4E20-808B-4690C08CE93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18</a:t>
            </a:fld>
            <a:endParaRPr lang="cs-CZ" dirty="0"/>
          </a:p>
        </p:txBody>
      </p:sp>
      <p:sp>
        <p:nvSpPr>
          <p:cNvPr id="5" name="TextovéPole 4">
            <a:extLst>
              <a:ext uri="{FF2B5EF4-FFF2-40B4-BE49-F238E27FC236}">
                <a16:creationId xmlns:a16="http://schemas.microsoft.com/office/drawing/2014/main" id="{7D7E19F6-E7DD-46A6-B556-D3D4005BA574}"/>
              </a:ext>
            </a:extLst>
          </p:cNvPr>
          <p:cNvSpPr txBox="1"/>
          <p:nvPr/>
        </p:nvSpPr>
        <p:spPr>
          <a:xfrm rot="2045243">
            <a:off x="9839272" y="2154825"/>
            <a:ext cx="2582499" cy="671979"/>
          </a:xfrm>
          <a:prstGeom prst="rect">
            <a:avLst/>
          </a:prstGeom>
          <a:noFill/>
        </p:spPr>
        <p:txBody>
          <a:bodyPr wrap="square" rtlCol="0">
            <a:spAutoFit/>
          </a:bodyPr>
          <a:lstStyle/>
          <a:p>
            <a:pPr marL="685800" lvl="1" indent="-228600">
              <a:spcBef>
                <a:spcPts val="200"/>
              </a:spcBef>
              <a:buFont typeface="Arial" panose="020B0604020202020204" pitchFamily="34" charset="0"/>
              <a:buChar char="•"/>
            </a:pPr>
            <a:r>
              <a:rPr lang="cs-CZ" b="1" dirty="0">
                <a:solidFill>
                  <a:srgbClr val="005587"/>
                </a:solidFill>
                <a:latin typeface="Tahoma"/>
                <a:cs typeface="Tahoma"/>
              </a:rPr>
              <a:t>ISA 402.9</a:t>
            </a:r>
          </a:p>
          <a:p>
            <a:pPr marL="685800" lvl="1" indent="-228600">
              <a:spcBef>
                <a:spcPts val="200"/>
              </a:spcBef>
              <a:buFont typeface="Arial" panose="020B0604020202020204" pitchFamily="34" charset="0"/>
              <a:buChar char="•"/>
            </a:pPr>
            <a:r>
              <a:rPr lang="cs-CZ" b="1" dirty="0">
                <a:solidFill>
                  <a:srgbClr val="005587"/>
                </a:solidFill>
                <a:latin typeface="Tahoma"/>
                <a:cs typeface="Tahoma"/>
              </a:rPr>
              <a:t>ISA 402.10 </a:t>
            </a:r>
          </a:p>
        </p:txBody>
      </p:sp>
    </p:spTree>
    <p:extLst>
      <p:ext uri="{BB962C8B-B14F-4D97-AF65-F5344CB8AC3E}">
        <p14:creationId xmlns:p14="http://schemas.microsoft.com/office/powerpoint/2010/main" val="1564662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F5273102-406A-A084-3E9C-4381313C2A68}"/>
              </a:ext>
            </a:extLst>
          </p:cNvPr>
          <p:cNvPicPr>
            <a:picLocks noChangeAspect="1"/>
          </p:cNvPicPr>
          <p:nvPr/>
        </p:nvPicPr>
        <p:blipFill>
          <a:blip r:embed="rId2"/>
          <a:stretch>
            <a:fillRect/>
          </a:stretch>
        </p:blipFill>
        <p:spPr>
          <a:xfrm>
            <a:off x="1330247" y="2887957"/>
            <a:ext cx="2161052" cy="2161052"/>
          </a:xfrm>
          <a:prstGeom prst="rect">
            <a:avLst/>
          </a:prstGeom>
        </p:spPr>
      </p:pic>
      <p:pic>
        <p:nvPicPr>
          <p:cNvPr id="11" name="Obrázek 10">
            <a:extLst>
              <a:ext uri="{FF2B5EF4-FFF2-40B4-BE49-F238E27FC236}">
                <a16:creationId xmlns:a16="http://schemas.microsoft.com/office/drawing/2014/main" id="{C8FDCEC7-66D0-0F9F-2738-3C4D4351FA22}"/>
              </a:ext>
            </a:extLst>
          </p:cNvPr>
          <p:cNvPicPr>
            <a:picLocks noChangeAspect="1"/>
          </p:cNvPicPr>
          <p:nvPr/>
        </p:nvPicPr>
        <p:blipFill>
          <a:blip r:embed="rId3"/>
          <a:stretch>
            <a:fillRect/>
          </a:stretch>
        </p:blipFill>
        <p:spPr>
          <a:xfrm>
            <a:off x="6096000" y="2471290"/>
            <a:ext cx="2965524" cy="2965524"/>
          </a:xfrm>
          <a:prstGeom prst="rect">
            <a:avLst/>
          </a:prstGeom>
        </p:spPr>
      </p:pic>
      <p:pic>
        <p:nvPicPr>
          <p:cNvPr id="12" name="Obrázek 11">
            <a:extLst>
              <a:ext uri="{FF2B5EF4-FFF2-40B4-BE49-F238E27FC236}">
                <a16:creationId xmlns:a16="http://schemas.microsoft.com/office/drawing/2014/main" id="{5DD60167-04FC-2CF4-66C4-96E1983B8752}"/>
              </a:ext>
            </a:extLst>
          </p:cNvPr>
          <p:cNvPicPr>
            <a:picLocks noChangeAspect="1"/>
          </p:cNvPicPr>
          <p:nvPr/>
        </p:nvPicPr>
        <p:blipFill>
          <a:blip r:embed="rId2"/>
          <a:stretch>
            <a:fillRect/>
          </a:stretch>
        </p:blipFill>
        <p:spPr>
          <a:xfrm>
            <a:off x="4029079" y="2903949"/>
            <a:ext cx="2161052" cy="2161052"/>
          </a:xfrm>
          <a:prstGeom prst="rect">
            <a:avLst/>
          </a:prstGeom>
        </p:spPr>
      </p:pic>
      <p:pic>
        <p:nvPicPr>
          <p:cNvPr id="13" name="Obrázek 12">
            <a:extLst>
              <a:ext uri="{FF2B5EF4-FFF2-40B4-BE49-F238E27FC236}">
                <a16:creationId xmlns:a16="http://schemas.microsoft.com/office/drawing/2014/main" id="{4C29DE8F-CE4F-7342-9099-6EDDAF17F0DC}"/>
              </a:ext>
            </a:extLst>
          </p:cNvPr>
          <p:cNvPicPr>
            <a:picLocks noChangeAspect="1"/>
          </p:cNvPicPr>
          <p:nvPr/>
        </p:nvPicPr>
        <p:blipFill>
          <a:blip r:embed="rId2"/>
          <a:stretch>
            <a:fillRect/>
          </a:stretch>
        </p:blipFill>
        <p:spPr>
          <a:xfrm>
            <a:off x="8967393" y="2873526"/>
            <a:ext cx="2161052" cy="2161052"/>
          </a:xfrm>
          <a:prstGeom prst="rect">
            <a:avLst/>
          </a:prstGeom>
        </p:spPr>
      </p:pic>
      <p:sp>
        <p:nvSpPr>
          <p:cNvPr id="14" name="TextovéPole 13">
            <a:extLst>
              <a:ext uri="{FF2B5EF4-FFF2-40B4-BE49-F238E27FC236}">
                <a16:creationId xmlns:a16="http://schemas.microsoft.com/office/drawing/2014/main" id="{654C205C-740D-CF2C-9D53-7EF0CEE5D0CD}"/>
              </a:ext>
            </a:extLst>
          </p:cNvPr>
          <p:cNvSpPr txBox="1"/>
          <p:nvPr/>
        </p:nvSpPr>
        <p:spPr>
          <a:xfrm>
            <a:off x="1774011" y="2257618"/>
            <a:ext cx="1374287" cy="584775"/>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Zapojení </a:t>
            </a:r>
          </a:p>
          <a:p>
            <a:r>
              <a:rPr lang="cs-CZ" dirty="0"/>
              <a:t>IT specialistů</a:t>
            </a:r>
          </a:p>
        </p:txBody>
      </p:sp>
      <p:sp>
        <p:nvSpPr>
          <p:cNvPr id="15" name="TextovéPole 14">
            <a:extLst>
              <a:ext uri="{FF2B5EF4-FFF2-40B4-BE49-F238E27FC236}">
                <a16:creationId xmlns:a16="http://schemas.microsoft.com/office/drawing/2014/main" id="{172648B1-5693-67A5-CAFC-05B761709D2B}"/>
              </a:ext>
            </a:extLst>
          </p:cNvPr>
          <p:cNvSpPr txBox="1"/>
          <p:nvPr/>
        </p:nvSpPr>
        <p:spPr>
          <a:xfrm>
            <a:off x="4297739" y="2257618"/>
            <a:ext cx="1309974" cy="615553"/>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Servisní </a:t>
            </a:r>
          </a:p>
          <a:p>
            <a:r>
              <a:rPr lang="cs-CZ" dirty="0"/>
              <a:t>organizace</a:t>
            </a:r>
          </a:p>
        </p:txBody>
      </p:sp>
      <p:sp>
        <p:nvSpPr>
          <p:cNvPr id="16" name="TextovéPole 15">
            <a:extLst>
              <a:ext uri="{FF2B5EF4-FFF2-40B4-BE49-F238E27FC236}">
                <a16:creationId xmlns:a16="http://schemas.microsoft.com/office/drawing/2014/main" id="{761DEBD8-40B8-21DA-A9B3-44750E71264D}"/>
              </a:ext>
            </a:extLst>
          </p:cNvPr>
          <p:cNvSpPr txBox="1"/>
          <p:nvPr/>
        </p:nvSpPr>
        <p:spPr>
          <a:xfrm>
            <a:off x="6262304" y="2257618"/>
            <a:ext cx="2364750" cy="584775"/>
          </a:xfrm>
          <a:prstGeom prst="rect">
            <a:avLst/>
          </a:prstGeom>
          <a:noFill/>
        </p:spPr>
        <p:txBody>
          <a:bodyPr wrap="none" rtlCol="0">
            <a:spAutoFit/>
          </a:bodyPr>
          <a:lstStyle>
            <a:defPPr>
              <a:defRPr lang="cs-CZ"/>
            </a:defPPr>
            <a:lvl1pPr algn="ctr">
              <a:defRPr sz="1600">
                <a:solidFill>
                  <a:srgbClr val="005587"/>
                </a:solidFill>
                <a:latin typeface="Tahoma"/>
                <a:cs typeface="Tahoma"/>
              </a:defRPr>
            </a:lvl1pPr>
          </a:lstStyle>
          <a:p>
            <a:r>
              <a:rPr lang="cs-CZ" b="1" dirty="0"/>
              <a:t>Vyhodnocení IT rizik </a:t>
            </a:r>
          </a:p>
          <a:p>
            <a:r>
              <a:rPr lang="cs-CZ" b="1" dirty="0"/>
              <a:t>a reakce</a:t>
            </a:r>
          </a:p>
        </p:txBody>
      </p:sp>
      <p:sp>
        <p:nvSpPr>
          <p:cNvPr id="17" name="TextovéPole 16">
            <a:extLst>
              <a:ext uri="{FF2B5EF4-FFF2-40B4-BE49-F238E27FC236}">
                <a16:creationId xmlns:a16="http://schemas.microsoft.com/office/drawing/2014/main" id="{C7EB6B7F-6DC9-17CB-0B49-318CFFD42AFD}"/>
              </a:ext>
            </a:extLst>
          </p:cNvPr>
          <p:cNvSpPr txBox="1"/>
          <p:nvPr/>
        </p:nvSpPr>
        <p:spPr>
          <a:xfrm>
            <a:off x="9646500" y="2396117"/>
            <a:ext cx="545342" cy="338554"/>
          </a:xfrm>
          <a:prstGeom prst="rect">
            <a:avLst/>
          </a:prstGeom>
          <a:noFill/>
        </p:spPr>
        <p:txBody>
          <a:bodyPr wrap="none" rtlCol="0">
            <a:spAutoFit/>
          </a:bodyPr>
          <a:lstStyle/>
          <a:p>
            <a:pPr algn="ctr"/>
            <a:r>
              <a:rPr lang="cs-CZ" sz="1600" b="1" dirty="0">
                <a:solidFill>
                  <a:srgbClr val="005587"/>
                </a:solidFill>
                <a:latin typeface="Tahoma"/>
                <a:cs typeface="Tahoma"/>
              </a:rPr>
              <a:t>IPE</a:t>
            </a:r>
          </a:p>
        </p:txBody>
      </p:sp>
      <p:sp>
        <p:nvSpPr>
          <p:cNvPr id="2" name="Zástupný symbol pro číslo snímku 4">
            <a:extLst>
              <a:ext uri="{FF2B5EF4-FFF2-40B4-BE49-F238E27FC236}">
                <a16:creationId xmlns:a16="http://schemas.microsoft.com/office/drawing/2014/main" id="{6D7B6F94-3726-B82E-388F-B12C09F07C7A}"/>
              </a:ext>
            </a:extLst>
          </p:cNvPr>
          <p:cNvSpPr txBox="1">
            <a:spLocks/>
          </p:cNvSpPr>
          <p:nvPr/>
        </p:nvSpPr>
        <p:spPr>
          <a:xfrm>
            <a:off x="9448800" y="656459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19</a:t>
            </a:fld>
            <a:endParaRPr lang="cs-CZ" dirty="0"/>
          </a:p>
        </p:txBody>
      </p:sp>
      <p:sp>
        <p:nvSpPr>
          <p:cNvPr id="3" name="Nadpis 2">
            <a:extLst>
              <a:ext uri="{FF2B5EF4-FFF2-40B4-BE49-F238E27FC236}">
                <a16:creationId xmlns:a16="http://schemas.microsoft.com/office/drawing/2014/main" id="{250E90F6-AC3A-B8C2-7ECD-B445957DED83}"/>
              </a:ext>
            </a:extLst>
          </p:cNvPr>
          <p:cNvSpPr>
            <a:spLocks noGrp="1"/>
          </p:cNvSpPr>
          <p:nvPr>
            <p:ph type="title"/>
          </p:nvPr>
        </p:nvSpPr>
        <p:spPr>
          <a:xfrm>
            <a:off x="1330247" y="1130727"/>
            <a:ext cx="9997672" cy="678265"/>
          </a:xfrm>
        </p:spPr>
        <p:txBody>
          <a:bodyPr>
            <a:normAutofit/>
          </a:bodyPr>
          <a:lstStyle/>
          <a:p>
            <a:pPr>
              <a:lnSpc>
                <a:spcPct val="120000"/>
              </a:lnSpc>
              <a:spcBef>
                <a:spcPts val="200"/>
              </a:spcBef>
            </a:pPr>
            <a:r>
              <a:rPr lang="cs-CZ" sz="2700" dirty="0">
                <a:solidFill>
                  <a:srgbClr val="005587"/>
                </a:solidFill>
              </a:rPr>
              <a:t>Vybrané nedostatky z kontrol kvality - ČR</a:t>
            </a:r>
          </a:p>
        </p:txBody>
      </p:sp>
    </p:spTree>
    <p:extLst>
      <p:ext uri="{BB962C8B-B14F-4D97-AF65-F5344CB8AC3E}">
        <p14:creationId xmlns:p14="http://schemas.microsoft.com/office/powerpoint/2010/main" val="638131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4">
            <a:extLst>
              <a:ext uri="{FF2B5EF4-FFF2-40B4-BE49-F238E27FC236}">
                <a16:creationId xmlns:a16="http://schemas.microsoft.com/office/drawing/2014/main" id="{9C54C5AD-1A73-4E20-808B-4690C08CE93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20</a:t>
            </a:fld>
            <a:endParaRPr lang="cs-CZ" dirty="0"/>
          </a:p>
        </p:txBody>
      </p:sp>
      <p:sp>
        <p:nvSpPr>
          <p:cNvPr id="6" name="Nadpis 2">
            <a:extLst>
              <a:ext uri="{FF2B5EF4-FFF2-40B4-BE49-F238E27FC236}">
                <a16:creationId xmlns:a16="http://schemas.microsoft.com/office/drawing/2014/main" id="{AE492021-2A90-3729-3F81-A65A0244185C}"/>
              </a:ext>
            </a:extLst>
          </p:cNvPr>
          <p:cNvSpPr>
            <a:spLocks noGrp="1"/>
          </p:cNvSpPr>
          <p:nvPr>
            <p:ph type="title"/>
          </p:nvPr>
        </p:nvSpPr>
        <p:spPr>
          <a:xfrm>
            <a:off x="718049" y="1213943"/>
            <a:ext cx="9997672" cy="529132"/>
          </a:xfrm>
        </p:spPr>
        <p:txBody>
          <a:bodyPr vert="horz" lIns="91440" tIns="45720" rIns="91440" bIns="45720" rtlCol="0" anchor="ctr">
            <a:noAutofit/>
          </a:bodyPr>
          <a:lstStyle/>
          <a:p>
            <a:pPr>
              <a:lnSpc>
                <a:spcPct val="120000"/>
              </a:lnSpc>
              <a:spcBef>
                <a:spcPts val="200"/>
              </a:spcBef>
            </a:pPr>
            <a:r>
              <a:rPr lang="cs-CZ" sz="2700" dirty="0">
                <a:solidFill>
                  <a:srgbClr val="005587"/>
                </a:solidFill>
              </a:rPr>
              <a:t>Vyhodnocení IT rizik a reakce na tato rizika</a:t>
            </a:r>
          </a:p>
        </p:txBody>
      </p:sp>
      <p:sp>
        <p:nvSpPr>
          <p:cNvPr id="3" name="Zástupný text 1">
            <a:extLst>
              <a:ext uri="{FF2B5EF4-FFF2-40B4-BE49-F238E27FC236}">
                <a16:creationId xmlns:a16="http://schemas.microsoft.com/office/drawing/2014/main" id="{869AE69A-A23F-E8ED-9FC1-0F72B6779721}"/>
              </a:ext>
            </a:extLst>
          </p:cNvPr>
          <p:cNvSpPr>
            <a:spLocks noGrp="1"/>
          </p:cNvSpPr>
          <p:nvPr>
            <p:ph type="body" sz="quarter" idx="10"/>
          </p:nvPr>
        </p:nvSpPr>
        <p:spPr>
          <a:xfrm>
            <a:off x="376518" y="1837766"/>
            <a:ext cx="7181278" cy="4301778"/>
          </a:xfrm>
        </p:spPr>
        <p:txBody>
          <a:bodyPr>
            <a:normAutofit/>
          </a:bodyPr>
          <a:lstStyle/>
          <a:p>
            <a:pPr marL="457200" indent="-457200">
              <a:lnSpc>
                <a:spcPct val="110000"/>
              </a:lnSpc>
              <a:buAutoNum type="alphaUcParenR"/>
            </a:pPr>
            <a:r>
              <a:rPr lang="cs-CZ" sz="2000" b="1" dirty="0">
                <a:solidFill>
                  <a:srgbClr val="005587"/>
                </a:solidFill>
                <a:latin typeface="Tahoma"/>
                <a:cs typeface="Tahoma"/>
              </a:rPr>
              <a:t>Vyhodnocení IT rizik </a:t>
            </a:r>
          </a:p>
          <a:p>
            <a:pPr marL="457200" indent="-457200">
              <a:lnSpc>
                <a:spcPct val="110000"/>
              </a:lnSpc>
              <a:buFont typeface="Arial" panose="020B0604020202020204" pitchFamily="34" charset="0"/>
              <a:buChar char="•"/>
            </a:pPr>
            <a:r>
              <a:rPr lang="cs-CZ" sz="2000" dirty="0">
                <a:solidFill>
                  <a:srgbClr val="005587"/>
                </a:solidFill>
                <a:latin typeface="Tahoma"/>
                <a:cs typeface="Tahoma"/>
              </a:rPr>
              <a:t>Nedostatečná dokumentace / provedení porozumění IT prostředí</a:t>
            </a:r>
          </a:p>
          <a:p>
            <a:pPr marL="457200" indent="-457200">
              <a:lnSpc>
                <a:spcPct val="110000"/>
              </a:lnSpc>
              <a:buFont typeface="Arial" panose="020B0604020202020204" pitchFamily="34" charset="0"/>
              <a:buChar char="•"/>
            </a:pPr>
            <a:r>
              <a:rPr lang="cs-CZ" sz="2000" dirty="0">
                <a:solidFill>
                  <a:srgbClr val="005587"/>
                </a:solidFill>
                <a:latin typeface="Tahoma"/>
                <a:cs typeface="Tahoma"/>
              </a:rPr>
              <a:t>IT prostředí není vyhodnoceno jako dostatečně „komplexní“ –&gt; nedostatečný rozsah testů</a:t>
            </a:r>
          </a:p>
          <a:p>
            <a:pPr marL="457200" indent="-457200">
              <a:lnSpc>
                <a:spcPct val="110000"/>
              </a:lnSpc>
              <a:buFont typeface="Arial" panose="020B0604020202020204" pitchFamily="34" charset="0"/>
              <a:buChar char="•"/>
            </a:pPr>
            <a:r>
              <a:rPr lang="cs-CZ" sz="2000" dirty="0">
                <a:solidFill>
                  <a:srgbClr val="005587"/>
                </a:solidFill>
                <a:latin typeface="Tahoma"/>
                <a:cs typeface="Tahoma"/>
              </a:rPr>
              <a:t>Vyhodnocení dopadů IT rizik na plán auditu</a:t>
            </a:r>
          </a:p>
          <a:p>
            <a:pPr>
              <a:lnSpc>
                <a:spcPct val="110000"/>
              </a:lnSpc>
            </a:pPr>
            <a:endParaRPr lang="cs-CZ" sz="2400" dirty="0">
              <a:solidFill>
                <a:srgbClr val="0070C0"/>
              </a:solidFill>
              <a:latin typeface="Tahoma" panose="020B0604030504040204" pitchFamily="34" charset="0"/>
            </a:endParaRPr>
          </a:p>
          <a:p>
            <a:pPr>
              <a:lnSpc>
                <a:spcPct val="110000"/>
              </a:lnSpc>
            </a:pPr>
            <a:r>
              <a:rPr lang="cs-CZ" sz="2000" b="1" dirty="0">
                <a:solidFill>
                  <a:srgbClr val="005587"/>
                </a:solidFill>
                <a:latin typeface="Tahoma"/>
                <a:cs typeface="Tahoma"/>
              </a:rPr>
              <a:t>B) Reakce na rizika</a:t>
            </a:r>
          </a:p>
          <a:p>
            <a:pPr marL="457200" indent="-457200">
              <a:lnSpc>
                <a:spcPct val="110000"/>
              </a:lnSpc>
              <a:buFont typeface="Arial" panose="020B0604020202020204" pitchFamily="34" charset="0"/>
              <a:buChar char="•"/>
            </a:pPr>
            <a:r>
              <a:rPr lang="cs-CZ" sz="2000" dirty="0">
                <a:solidFill>
                  <a:srgbClr val="005587"/>
                </a:solidFill>
                <a:latin typeface="Tahoma"/>
                <a:cs typeface="Tahoma"/>
              </a:rPr>
              <a:t>Využití IT specialistů</a:t>
            </a:r>
          </a:p>
          <a:p>
            <a:pPr marL="457200" indent="-457200">
              <a:lnSpc>
                <a:spcPct val="110000"/>
              </a:lnSpc>
              <a:buFont typeface="Arial" panose="020B0604020202020204" pitchFamily="34" charset="0"/>
              <a:buChar char="•"/>
            </a:pPr>
            <a:r>
              <a:rPr lang="cs-CZ" sz="2000" dirty="0">
                <a:solidFill>
                  <a:srgbClr val="005587"/>
                </a:solidFill>
                <a:latin typeface="Tahoma"/>
                <a:cs typeface="Tahoma"/>
              </a:rPr>
              <a:t>Nejednoznačné zadání pro provedení ITGC (ITAC)</a:t>
            </a:r>
          </a:p>
          <a:p>
            <a:pPr marL="457200" indent="-457200">
              <a:lnSpc>
                <a:spcPct val="110000"/>
              </a:lnSpc>
              <a:buFont typeface="Arial" panose="020B0604020202020204" pitchFamily="34" charset="0"/>
              <a:buChar char="•"/>
            </a:pPr>
            <a:r>
              <a:rPr lang="cs-CZ" sz="2000" dirty="0">
                <a:solidFill>
                  <a:srgbClr val="005587"/>
                </a:solidFill>
                <a:latin typeface="Tahoma"/>
                <a:cs typeface="Tahoma"/>
              </a:rPr>
              <a:t>Testování ITGC/ITAC nezahrnují všechny relevantní fáze návrh, implementace, provozní účinnost</a:t>
            </a:r>
          </a:p>
          <a:p>
            <a:pPr marL="285750" indent="-285750">
              <a:lnSpc>
                <a:spcPct val="110000"/>
              </a:lnSpc>
              <a:buFont typeface="Arial" panose="020B0604020202020204" pitchFamily="34" charset="0"/>
              <a:buChar char="•"/>
            </a:pPr>
            <a:endParaRPr lang="cs-CZ" sz="2000" dirty="0">
              <a:solidFill>
                <a:srgbClr val="0070C0"/>
              </a:solidFill>
              <a:latin typeface="Tahoma" panose="020B0604030504040204" pitchFamily="34" charset="0"/>
              <a:ea typeface="Calibri" panose="020F0502020204030204" pitchFamily="34" charset="0"/>
            </a:endParaRPr>
          </a:p>
          <a:p>
            <a:pPr marL="285750" indent="-285750">
              <a:lnSpc>
                <a:spcPct val="110000"/>
              </a:lnSpc>
              <a:buFont typeface="Arial" panose="020B0604020202020204" pitchFamily="34" charset="0"/>
              <a:buChar char="•"/>
            </a:pPr>
            <a:endParaRPr lang="cs-CZ" sz="2000" u="sng" dirty="0">
              <a:solidFill>
                <a:srgbClr val="0070C0"/>
              </a:solidFill>
              <a:latin typeface="Tahoma" panose="020B0604030504040204" pitchFamily="34" charset="0"/>
              <a:ea typeface="Calibri" panose="020F0502020204030204" pitchFamily="34" charset="0"/>
            </a:endParaRPr>
          </a:p>
        </p:txBody>
      </p:sp>
      <p:pic>
        <p:nvPicPr>
          <p:cNvPr id="2" name="Obrázek 1">
            <a:extLst>
              <a:ext uri="{FF2B5EF4-FFF2-40B4-BE49-F238E27FC236}">
                <a16:creationId xmlns:a16="http://schemas.microsoft.com/office/drawing/2014/main" id="{ED0673CA-9900-4186-4CCF-001582880135}"/>
              </a:ext>
            </a:extLst>
          </p:cNvPr>
          <p:cNvPicPr>
            <a:picLocks noChangeAspect="1"/>
          </p:cNvPicPr>
          <p:nvPr/>
        </p:nvPicPr>
        <p:blipFill>
          <a:blip r:embed="rId3"/>
          <a:stretch>
            <a:fillRect/>
          </a:stretch>
        </p:blipFill>
        <p:spPr>
          <a:xfrm>
            <a:off x="7765261" y="2710531"/>
            <a:ext cx="3844032" cy="1995940"/>
          </a:xfrm>
          <a:prstGeom prst="rect">
            <a:avLst/>
          </a:prstGeom>
        </p:spPr>
      </p:pic>
    </p:spTree>
    <p:extLst>
      <p:ext uri="{BB962C8B-B14F-4D97-AF65-F5344CB8AC3E}">
        <p14:creationId xmlns:p14="http://schemas.microsoft.com/office/powerpoint/2010/main" val="180332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F5273102-406A-A084-3E9C-4381313C2A68}"/>
              </a:ext>
            </a:extLst>
          </p:cNvPr>
          <p:cNvPicPr>
            <a:picLocks noChangeAspect="1"/>
          </p:cNvPicPr>
          <p:nvPr/>
        </p:nvPicPr>
        <p:blipFill>
          <a:blip r:embed="rId2"/>
          <a:stretch>
            <a:fillRect/>
          </a:stretch>
        </p:blipFill>
        <p:spPr>
          <a:xfrm>
            <a:off x="1380565" y="2873526"/>
            <a:ext cx="2161052" cy="2161052"/>
          </a:xfrm>
          <a:prstGeom prst="rect">
            <a:avLst/>
          </a:prstGeom>
        </p:spPr>
      </p:pic>
      <p:pic>
        <p:nvPicPr>
          <p:cNvPr id="11" name="Obrázek 10">
            <a:extLst>
              <a:ext uri="{FF2B5EF4-FFF2-40B4-BE49-F238E27FC236}">
                <a16:creationId xmlns:a16="http://schemas.microsoft.com/office/drawing/2014/main" id="{C8FDCEC7-66D0-0F9F-2738-3C4D4351FA22}"/>
              </a:ext>
            </a:extLst>
          </p:cNvPr>
          <p:cNvPicPr>
            <a:picLocks noChangeAspect="1"/>
          </p:cNvPicPr>
          <p:nvPr/>
        </p:nvPicPr>
        <p:blipFill>
          <a:blip r:embed="rId3"/>
          <a:stretch>
            <a:fillRect/>
          </a:stretch>
        </p:blipFill>
        <p:spPr>
          <a:xfrm>
            <a:off x="8507507" y="2471290"/>
            <a:ext cx="2965524" cy="2965524"/>
          </a:xfrm>
          <a:prstGeom prst="rect">
            <a:avLst/>
          </a:prstGeom>
        </p:spPr>
      </p:pic>
      <p:pic>
        <p:nvPicPr>
          <p:cNvPr id="12" name="Obrázek 11">
            <a:extLst>
              <a:ext uri="{FF2B5EF4-FFF2-40B4-BE49-F238E27FC236}">
                <a16:creationId xmlns:a16="http://schemas.microsoft.com/office/drawing/2014/main" id="{5DD60167-04FC-2CF4-66C4-96E1983B8752}"/>
              </a:ext>
            </a:extLst>
          </p:cNvPr>
          <p:cNvPicPr>
            <a:picLocks noChangeAspect="1"/>
          </p:cNvPicPr>
          <p:nvPr/>
        </p:nvPicPr>
        <p:blipFill>
          <a:blip r:embed="rId2"/>
          <a:stretch>
            <a:fillRect/>
          </a:stretch>
        </p:blipFill>
        <p:spPr>
          <a:xfrm>
            <a:off x="4029079" y="2903949"/>
            <a:ext cx="2161052" cy="2161052"/>
          </a:xfrm>
          <a:prstGeom prst="rect">
            <a:avLst/>
          </a:prstGeom>
        </p:spPr>
      </p:pic>
      <p:pic>
        <p:nvPicPr>
          <p:cNvPr id="13" name="Obrázek 12">
            <a:extLst>
              <a:ext uri="{FF2B5EF4-FFF2-40B4-BE49-F238E27FC236}">
                <a16:creationId xmlns:a16="http://schemas.microsoft.com/office/drawing/2014/main" id="{4C29DE8F-CE4F-7342-9099-6EDDAF17F0DC}"/>
              </a:ext>
            </a:extLst>
          </p:cNvPr>
          <p:cNvPicPr>
            <a:picLocks noChangeAspect="1"/>
          </p:cNvPicPr>
          <p:nvPr/>
        </p:nvPicPr>
        <p:blipFill>
          <a:blip r:embed="rId2"/>
          <a:stretch>
            <a:fillRect/>
          </a:stretch>
        </p:blipFill>
        <p:spPr>
          <a:xfrm>
            <a:off x="6494262" y="2873526"/>
            <a:ext cx="2161052" cy="2161052"/>
          </a:xfrm>
          <a:prstGeom prst="rect">
            <a:avLst/>
          </a:prstGeom>
        </p:spPr>
      </p:pic>
      <p:sp>
        <p:nvSpPr>
          <p:cNvPr id="14" name="TextovéPole 13">
            <a:extLst>
              <a:ext uri="{FF2B5EF4-FFF2-40B4-BE49-F238E27FC236}">
                <a16:creationId xmlns:a16="http://schemas.microsoft.com/office/drawing/2014/main" id="{654C205C-740D-CF2C-9D53-7EF0CEE5D0CD}"/>
              </a:ext>
            </a:extLst>
          </p:cNvPr>
          <p:cNvSpPr txBox="1"/>
          <p:nvPr/>
        </p:nvSpPr>
        <p:spPr>
          <a:xfrm>
            <a:off x="1698638" y="2257618"/>
            <a:ext cx="1525033" cy="646331"/>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Zapojení </a:t>
            </a:r>
          </a:p>
          <a:p>
            <a:r>
              <a:rPr lang="cs-CZ" dirty="0"/>
              <a:t>IT specialistů</a:t>
            </a:r>
          </a:p>
        </p:txBody>
      </p:sp>
      <p:sp>
        <p:nvSpPr>
          <p:cNvPr id="15" name="TextovéPole 14">
            <a:extLst>
              <a:ext uri="{FF2B5EF4-FFF2-40B4-BE49-F238E27FC236}">
                <a16:creationId xmlns:a16="http://schemas.microsoft.com/office/drawing/2014/main" id="{172648B1-5693-67A5-CAFC-05B761709D2B}"/>
              </a:ext>
            </a:extLst>
          </p:cNvPr>
          <p:cNvSpPr txBox="1"/>
          <p:nvPr/>
        </p:nvSpPr>
        <p:spPr>
          <a:xfrm>
            <a:off x="4315148" y="2257618"/>
            <a:ext cx="1275157" cy="646331"/>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Servisní </a:t>
            </a:r>
          </a:p>
          <a:p>
            <a:r>
              <a:rPr lang="cs-CZ" dirty="0"/>
              <a:t>organizace</a:t>
            </a:r>
          </a:p>
        </p:txBody>
      </p:sp>
      <p:sp>
        <p:nvSpPr>
          <p:cNvPr id="16" name="TextovéPole 15">
            <a:extLst>
              <a:ext uri="{FF2B5EF4-FFF2-40B4-BE49-F238E27FC236}">
                <a16:creationId xmlns:a16="http://schemas.microsoft.com/office/drawing/2014/main" id="{761DEBD8-40B8-21DA-A9B3-44750E71264D}"/>
              </a:ext>
            </a:extLst>
          </p:cNvPr>
          <p:cNvSpPr txBox="1"/>
          <p:nvPr/>
        </p:nvSpPr>
        <p:spPr>
          <a:xfrm>
            <a:off x="6285098" y="2257618"/>
            <a:ext cx="2319161" cy="646331"/>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Vyhodnocení IT rizik </a:t>
            </a:r>
          </a:p>
          <a:p>
            <a:r>
              <a:rPr lang="cs-CZ" dirty="0"/>
              <a:t>a reakce</a:t>
            </a:r>
          </a:p>
        </p:txBody>
      </p:sp>
      <p:sp>
        <p:nvSpPr>
          <p:cNvPr id="17" name="TextovéPole 16">
            <a:extLst>
              <a:ext uri="{FF2B5EF4-FFF2-40B4-BE49-F238E27FC236}">
                <a16:creationId xmlns:a16="http://schemas.microsoft.com/office/drawing/2014/main" id="{C7EB6B7F-6DC9-17CB-0B49-318CFFD42AFD}"/>
              </a:ext>
            </a:extLst>
          </p:cNvPr>
          <p:cNvSpPr txBox="1"/>
          <p:nvPr/>
        </p:nvSpPr>
        <p:spPr>
          <a:xfrm>
            <a:off x="9655316" y="2396117"/>
            <a:ext cx="527710" cy="369332"/>
          </a:xfrm>
          <a:prstGeom prst="rect">
            <a:avLst/>
          </a:prstGeom>
          <a:noFill/>
        </p:spPr>
        <p:txBody>
          <a:bodyPr wrap="none" rtlCol="0">
            <a:spAutoFit/>
          </a:bodyPr>
          <a:lstStyle>
            <a:defPPr>
              <a:defRPr lang="cs-CZ"/>
            </a:defPPr>
            <a:lvl1pPr algn="ctr">
              <a:defRPr sz="1600" b="1">
                <a:solidFill>
                  <a:srgbClr val="005587"/>
                </a:solidFill>
                <a:latin typeface="Tahoma"/>
                <a:cs typeface="Tahoma"/>
              </a:defRPr>
            </a:lvl1pPr>
          </a:lstStyle>
          <a:p>
            <a:r>
              <a:rPr lang="cs-CZ" dirty="0"/>
              <a:t>IPE</a:t>
            </a:r>
          </a:p>
        </p:txBody>
      </p:sp>
      <p:sp>
        <p:nvSpPr>
          <p:cNvPr id="2" name="Zástupný symbol pro číslo snímku 4">
            <a:extLst>
              <a:ext uri="{FF2B5EF4-FFF2-40B4-BE49-F238E27FC236}">
                <a16:creationId xmlns:a16="http://schemas.microsoft.com/office/drawing/2014/main" id="{2302A436-9B6B-87C2-5E01-690BA2B463E4}"/>
              </a:ext>
            </a:extLst>
          </p:cNvPr>
          <p:cNvSpPr txBox="1">
            <a:spLocks/>
          </p:cNvSpPr>
          <p:nvPr/>
        </p:nvSpPr>
        <p:spPr>
          <a:xfrm>
            <a:off x="9448800" y="656459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21</a:t>
            </a:fld>
            <a:endParaRPr lang="cs-CZ" dirty="0"/>
          </a:p>
        </p:txBody>
      </p:sp>
      <p:sp>
        <p:nvSpPr>
          <p:cNvPr id="3" name="Nadpis 2">
            <a:extLst>
              <a:ext uri="{FF2B5EF4-FFF2-40B4-BE49-F238E27FC236}">
                <a16:creationId xmlns:a16="http://schemas.microsoft.com/office/drawing/2014/main" id="{5267E573-AFA0-D142-D94E-DCE3A9C783E7}"/>
              </a:ext>
            </a:extLst>
          </p:cNvPr>
          <p:cNvSpPr>
            <a:spLocks noGrp="1"/>
          </p:cNvSpPr>
          <p:nvPr>
            <p:ph type="title"/>
          </p:nvPr>
        </p:nvSpPr>
        <p:spPr>
          <a:xfrm>
            <a:off x="1097164" y="1190728"/>
            <a:ext cx="9997672" cy="678265"/>
          </a:xfrm>
        </p:spPr>
        <p:txBody>
          <a:bodyPr>
            <a:normAutofit/>
          </a:bodyPr>
          <a:lstStyle/>
          <a:p>
            <a:pPr>
              <a:lnSpc>
                <a:spcPct val="120000"/>
              </a:lnSpc>
              <a:spcBef>
                <a:spcPts val="200"/>
              </a:spcBef>
            </a:pPr>
            <a:r>
              <a:rPr lang="cs-CZ" sz="2700" dirty="0">
                <a:solidFill>
                  <a:srgbClr val="005587"/>
                </a:solidFill>
              </a:rPr>
              <a:t>Vybrané nedostatky z kontrol kvality - ČR</a:t>
            </a:r>
          </a:p>
        </p:txBody>
      </p:sp>
    </p:spTree>
    <p:extLst>
      <p:ext uri="{BB962C8B-B14F-4D97-AF65-F5344CB8AC3E}">
        <p14:creationId xmlns:p14="http://schemas.microsoft.com/office/powerpoint/2010/main" val="4127125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4">
            <a:extLst>
              <a:ext uri="{FF2B5EF4-FFF2-40B4-BE49-F238E27FC236}">
                <a16:creationId xmlns:a16="http://schemas.microsoft.com/office/drawing/2014/main" id="{9C54C5AD-1A73-4E20-808B-4690C08CE93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22</a:t>
            </a:fld>
            <a:endParaRPr lang="cs-CZ" dirty="0"/>
          </a:p>
        </p:txBody>
      </p:sp>
      <p:sp>
        <p:nvSpPr>
          <p:cNvPr id="6" name="Nadpis 2">
            <a:extLst>
              <a:ext uri="{FF2B5EF4-FFF2-40B4-BE49-F238E27FC236}">
                <a16:creationId xmlns:a16="http://schemas.microsoft.com/office/drawing/2014/main" id="{AE492021-2A90-3729-3F81-A65A0244185C}"/>
              </a:ext>
            </a:extLst>
          </p:cNvPr>
          <p:cNvSpPr>
            <a:spLocks noGrp="1"/>
          </p:cNvSpPr>
          <p:nvPr>
            <p:ph type="title"/>
          </p:nvPr>
        </p:nvSpPr>
        <p:spPr>
          <a:xfrm>
            <a:off x="2172055" y="885507"/>
            <a:ext cx="10731001" cy="529132"/>
          </a:xfrm>
        </p:spPr>
        <p:txBody>
          <a:bodyPr>
            <a:noAutofit/>
          </a:bodyPr>
          <a:lstStyle/>
          <a:p>
            <a:pPr>
              <a:lnSpc>
                <a:spcPct val="120000"/>
              </a:lnSpc>
              <a:spcBef>
                <a:spcPts val="200"/>
              </a:spcBef>
            </a:pPr>
            <a:r>
              <a:rPr lang="cs-CZ" sz="2700" dirty="0">
                <a:solidFill>
                  <a:srgbClr val="005587"/>
                </a:solidFill>
              </a:rPr>
              <a:t>IPE (informace generované uvnitř účetní jednotky)</a:t>
            </a:r>
          </a:p>
        </p:txBody>
      </p:sp>
      <p:sp>
        <p:nvSpPr>
          <p:cNvPr id="10" name="TextovéPole 9">
            <a:extLst>
              <a:ext uri="{FF2B5EF4-FFF2-40B4-BE49-F238E27FC236}">
                <a16:creationId xmlns:a16="http://schemas.microsoft.com/office/drawing/2014/main" id="{BD4E355A-D415-71D6-4093-6E9FCEBEBD61}"/>
              </a:ext>
            </a:extLst>
          </p:cNvPr>
          <p:cNvSpPr txBox="1"/>
          <p:nvPr/>
        </p:nvSpPr>
        <p:spPr>
          <a:xfrm>
            <a:off x="412375" y="1499898"/>
            <a:ext cx="8095130" cy="2064683"/>
          </a:xfrm>
          <a:prstGeom prst="rect">
            <a:avLst/>
          </a:prstGeom>
          <a:ln>
            <a:solidFill>
              <a:srgbClr val="0070C0"/>
            </a:solidFill>
          </a:ln>
        </p:spPr>
        <p:txBody>
          <a:bodyPr vert="horz" lIns="91440" tIns="45720" rIns="91440" bIns="45720" rtlCol="0">
            <a:normAutofit fontScale="77500" lnSpcReduction="20000"/>
          </a:bodyPr>
          <a:lstStyle>
            <a:lvl1pPr marL="457200" indent="-457200">
              <a:lnSpc>
                <a:spcPct val="120000"/>
              </a:lnSpc>
              <a:spcBef>
                <a:spcPts val="200"/>
              </a:spcBef>
              <a:buFont typeface="Arial" panose="020B0604020202020204" pitchFamily="34" charset="0"/>
              <a:buAutoNum type="alphaUcParenR"/>
              <a:defRPr sz="2200" b="1" baseline="0">
                <a:solidFill>
                  <a:srgbClr val="0070C0"/>
                </a:solidFill>
              </a:defRPr>
            </a:lvl1pPr>
            <a:lvl2pPr marL="685800" lvl="1" indent="-228600">
              <a:lnSpc>
                <a:spcPct val="120000"/>
              </a:lnSpc>
              <a:spcBef>
                <a:spcPts val="200"/>
              </a:spcBef>
              <a:buFont typeface="Arial" panose="020B0604020202020204" pitchFamily="34" charset="0"/>
              <a:buChar char="•"/>
              <a:defRPr sz="1900">
                <a:solidFill>
                  <a:srgbClr val="0070C0"/>
                </a:solidFill>
              </a:defRPr>
            </a:lvl2pPr>
            <a:lvl3pPr marL="1143000" indent="-228600">
              <a:lnSpc>
                <a:spcPct val="90000"/>
              </a:lnSpc>
              <a:spcBef>
                <a:spcPts val="500"/>
              </a:spcBef>
              <a:buFont typeface="Arial" panose="020B0604020202020204" pitchFamily="34" charset="0"/>
              <a:buChar char="•"/>
              <a:defRPr sz="1200"/>
            </a:lvl3pPr>
            <a:lvl4pPr marL="1600200" indent="-228600">
              <a:lnSpc>
                <a:spcPct val="90000"/>
              </a:lnSpc>
              <a:spcBef>
                <a:spcPts val="500"/>
              </a:spcBef>
              <a:buFont typeface="Arial" panose="020B0604020202020204" pitchFamily="34" charset="0"/>
              <a:buChar char="•"/>
              <a:defRPr sz="1200"/>
            </a:lvl4pPr>
            <a:lvl5pPr marL="2057400" indent="-228600">
              <a:lnSpc>
                <a:spcPct val="90000"/>
              </a:lnSpc>
              <a:spcBef>
                <a:spcPts val="500"/>
              </a:spcBef>
              <a:buFont typeface="Arial" panose="020B0604020202020204" pitchFamily="34" charset="0"/>
              <a:buChar char="•"/>
              <a:defRPr sz="12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cs-CZ" dirty="0">
                <a:solidFill>
                  <a:srgbClr val="005587"/>
                </a:solidFill>
                <a:latin typeface="Tahoma"/>
                <a:cs typeface="Tahoma"/>
              </a:rPr>
              <a:t>Základní otázky</a:t>
            </a:r>
          </a:p>
          <a:p>
            <a:pPr marL="457200" lvl="1" indent="-457200">
              <a:lnSpc>
                <a:spcPct val="130000"/>
              </a:lnSpc>
              <a:spcBef>
                <a:spcPts val="0"/>
              </a:spcBef>
            </a:pPr>
            <a:r>
              <a:rPr lang="cs-CZ" sz="2200" dirty="0">
                <a:solidFill>
                  <a:srgbClr val="005587"/>
                </a:solidFill>
                <a:latin typeface="Tahoma"/>
                <a:cs typeface="Tahoma"/>
              </a:rPr>
              <a:t>Jaké informace/reporty jsou potřeba pro audit?</a:t>
            </a:r>
          </a:p>
          <a:p>
            <a:pPr marL="457200" lvl="1" indent="-457200">
              <a:lnSpc>
                <a:spcPct val="130000"/>
              </a:lnSpc>
              <a:spcBef>
                <a:spcPts val="0"/>
              </a:spcBef>
            </a:pPr>
            <a:r>
              <a:rPr lang="cs-CZ" sz="2200" dirty="0">
                <a:solidFill>
                  <a:srgbClr val="005587"/>
                </a:solidFill>
                <a:latin typeface="Tahoma"/>
                <a:cs typeface="Tahoma"/>
              </a:rPr>
              <a:t>Jak ověřím přesnost a úplnost dat?</a:t>
            </a:r>
          </a:p>
          <a:p>
            <a:pPr marL="457200" lvl="1" indent="-457200">
              <a:lnSpc>
                <a:spcPct val="130000"/>
              </a:lnSpc>
              <a:spcBef>
                <a:spcPts val="0"/>
              </a:spcBef>
            </a:pPr>
            <a:r>
              <a:rPr lang="cs-CZ" sz="2200" dirty="0">
                <a:solidFill>
                  <a:srgbClr val="005587"/>
                </a:solidFill>
                <a:latin typeface="Tahoma"/>
                <a:cs typeface="Tahoma"/>
              </a:rPr>
              <a:t>Jsou ve společnosti zavedeny procesy / kontrolní mechanismy pro řízení kvality dat?</a:t>
            </a:r>
          </a:p>
          <a:p>
            <a:pPr marL="457200" lvl="1" indent="-457200">
              <a:lnSpc>
                <a:spcPct val="130000"/>
              </a:lnSpc>
              <a:spcBef>
                <a:spcPts val="0"/>
              </a:spcBef>
            </a:pPr>
            <a:r>
              <a:rPr lang="cs-CZ" sz="2200" dirty="0">
                <a:solidFill>
                  <a:srgbClr val="005587"/>
                </a:solidFill>
                <a:latin typeface="Tahoma"/>
                <a:cs typeface="Tahoma"/>
              </a:rPr>
              <a:t>Byly v minulosti zaznamenány incidenty týkající se kvality dat v klíčových systémech, co bylo kořenovou příčinou problému?</a:t>
            </a:r>
          </a:p>
        </p:txBody>
      </p:sp>
      <p:sp>
        <p:nvSpPr>
          <p:cNvPr id="5" name="TextovéPole 4">
            <a:extLst>
              <a:ext uri="{FF2B5EF4-FFF2-40B4-BE49-F238E27FC236}">
                <a16:creationId xmlns:a16="http://schemas.microsoft.com/office/drawing/2014/main" id="{8F79473B-8B1C-70FE-BFB4-74F65726730A}"/>
              </a:ext>
            </a:extLst>
          </p:cNvPr>
          <p:cNvSpPr txBox="1"/>
          <p:nvPr/>
        </p:nvSpPr>
        <p:spPr>
          <a:xfrm>
            <a:off x="412376" y="3687032"/>
            <a:ext cx="8095130" cy="2988405"/>
          </a:xfrm>
          <a:prstGeom prst="rect">
            <a:avLst/>
          </a:prstGeom>
          <a:ln>
            <a:solidFill>
              <a:srgbClr val="0070C0"/>
            </a:solidFill>
          </a:ln>
        </p:spPr>
        <p:txBody>
          <a:bodyPr vert="horz" lIns="91440" tIns="45720" rIns="91440" bIns="45720" rtlCol="0">
            <a:normAutofit fontScale="85000" lnSpcReduction="10000"/>
          </a:bodyPr>
          <a:lstStyle>
            <a:defPPr>
              <a:defRPr lang="cs-CZ"/>
            </a:defPPr>
            <a:lvl1pPr indent="0">
              <a:lnSpc>
                <a:spcPct val="120000"/>
              </a:lnSpc>
              <a:spcBef>
                <a:spcPts val="200"/>
              </a:spcBef>
              <a:buFont typeface="Arial" panose="020B0604020202020204" pitchFamily="34" charset="0"/>
              <a:buNone/>
              <a:defRPr sz="2000" b="1" baseline="0">
                <a:solidFill>
                  <a:srgbClr val="0070C0"/>
                </a:solidFill>
              </a:defRPr>
            </a:lvl1pPr>
            <a:lvl2pPr marL="571500" lvl="1" indent="-342900">
              <a:lnSpc>
                <a:spcPct val="120000"/>
              </a:lnSpc>
              <a:spcBef>
                <a:spcPts val="200"/>
              </a:spcBef>
              <a:buFont typeface="Arial" panose="020B0604020202020204" pitchFamily="34" charset="0"/>
              <a:buChar char="•"/>
              <a:defRPr>
                <a:solidFill>
                  <a:srgbClr val="0070C0"/>
                </a:solidFill>
              </a:defRPr>
            </a:lvl2pPr>
            <a:lvl3pPr marL="1143000" indent="-228600">
              <a:lnSpc>
                <a:spcPct val="90000"/>
              </a:lnSpc>
              <a:spcBef>
                <a:spcPts val="500"/>
              </a:spcBef>
              <a:buFont typeface="Arial" panose="020B0604020202020204" pitchFamily="34" charset="0"/>
              <a:buChar char="•"/>
              <a:defRPr sz="1200"/>
            </a:lvl3pPr>
            <a:lvl4pPr marL="1600200" indent="-228600">
              <a:lnSpc>
                <a:spcPct val="90000"/>
              </a:lnSpc>
              <a:spcBef>
                <a:spcPts val="500"/>
              </a:spcBef>
              <a:buFont typeface="Arial" panose="020B0604020202020204" pitchFamily="34" charset="0"/>
              <a:buChar char="•"/>
              <a:defRPr sz="1200"/>
            </a:lvl4pPr>
            <a:lvl5pPr marL="2057400" indent="-228600">
              <a:lnSpc>
                <a:spcPct val="90000"/>
              </a:lnSpc>
              <a:spcBef>
                <a:spcPts val="500"/>
              </a:spcBef>
              <a:buFont typeface="Arial" panose="020B0604020202020204" pitchFamily="34" charset="0"/>
              <a:buChar char="•"/>
              <a:defRPr sz="12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10000"/>
              </a:lnSpc>
            </a:pPr>
            <a:r>
              <a:rPr lang="cs-CZ" sz="2400" dirty="0">
                <a:solidFill>
                  <a:srgbClr val="005587"/>
                </a:solidFill>
                <a:latin typeface="Tahoma"/>
                <a:cs typeface="Tahoma"/>
              </a:rPr>
              <a:t>Příklady zjištění</a:t>
            </a:r>
          </a:p>
          <a:p>
            <a:pPr marL="457200" lvl="1" indent="-457200">
              <a:spcBef>
                <a:spcPts val="0"/>
              </a:spcBef>
            </a:pPr>
            <a:r>
              <a:rPr lang="cs-CZ" sz="2000" dirty="0">
                <a:solidFill>
                  <a:srgbClr val="005587"/>
                </a:solidFill>
                <a:latin typeface="Tahoma"/>
                <a:cs typeface="Tahoma"/>
              </a:rPr>
              <a:t>Auditor nezmapoval informační toky relevantní z pohledu tvorby ÚZ</a:t>
            </a:r>
          </a:p>
          <a:p>
            <a:pPr marL="457200" lvl="1" indent="-457200">
              <a:spcBef>
                <a:spcPts val="0"/>
              </a:spcBef>
            </a:pPr>
            <a:r>
              <a:rPr lang="cs-CZ" sz="2000" dirty="0">
                <a:solidFill>
                  <a:srgbClr val="005587"/>
                </a:solidFill>
                <a:latin typeface="Tahoma"/>
                <a:cs typeface="Tahoma"/>
              </a:rPr>
              <a:t>Auditor neověřil zdroje dat pro IPE</a:t>
            </a:r>
          </a:p>
          <a:p>
            <a:pPr marL="457200" lvl="1" indent="-457200">
              <a:spcBef>
                <a:spcPts val="0"/>
              </a:spcBef>
            </a:pPr>
            <a:r>
              <a:rPr lang="cs-CZ" sz="2000" dirty="0">
                <a:solidFill>
                  <a:srgbClr val="005587"/>
                </a:solidFill>
                <a:latin typeface="Tahoma"/>
                <a:cs typeface="Tahoma"/>
              </a:rPr>
              <a:t>Nedostatečná dokumentace ověření IPE použitých v rámci auditu</a:t>
            </a:r>
          </a:p>
          <a:p>
            <a:pPr marL="457200" lvl="1" indent="-457200">
              <a:spcBef>
                <a:spcPts val="0"/>
              </a:spcBef>
            </a:pPr>
            <a:r>
              <a:rPr lang="cs-CZ" sz="2000" dirty="0">
                <a:solidFill>
                  <a:srgbClr val="005587"/>
                </a:solidFill>
                <a:latin typeface="Tahoma"/>
                <a:cs typeface="Tahoma"/>
              </a:rPr>
              <a:t>Auditor neověřil přesnost / úplnost dat (reportů použitých v rámci auditu)</a:t>
            </a:r>
          </a:p>
          <a:p>
            <a:pPr marL="457200" lvl="1" indent="-457200">
              <a:spcBef>
                <a:spcPts val="0"/>
              </a:spcBef>
            </a:pPr>
            <a:r>
              <a:rPr lang="cs-CZ" sz="2000" dirty="0">
                <a:solidFill>
                  <a:srgbClr val="005587"/>
                </a:solidFill>
                <a:latin typeface="Tahoma"/>
                <a:cs typeface="Tahoma"/>
              </a:rPr>
              <a:t>Auditor nezohlednil zjištěné nedostatky při vyhodnocení IPE</a:t>
            </a:r>
          </a:p>
          <a:p>
            <a:pPr marL="457200" lvl="1" indent="-457200">
              <a:spcBef>
                <a:spcPts val="0"/>
              </a:spcBef>
            </a:pPr>
            <a:r>
              <a:rPr lang="cs-CZ" sz="2000" dirty="0">
                <a:solidFill>
                  <a:srgbClr val="005587"/>
                </a:solidFill>
                <a:latin typeface="Tahoma"/>
                <a:cs typeface="Tahoma"/>
              </a:rPr>
              <a:t>Auditor neověřil obecné IT kontroly relevantní z pohledu IPE</a:t>
            </a:r>
          </a:p>
          <a:p>
            <a:pPr marL="457200" lvl="1" indent="-457200">
              <a:spcBef>
                <a:spcPts val="0"/>
              </a:spcBef>
            </a:pPr>
            <a:r>
              <a:rPr lang="cs-CZ" sz="2000" dirty="0">
                <a:solidFill>
                  <a:srgbClr val="005587"/>
                </a:solidFill>
                <a:latin typeface="Tahoma"/>
                <a:cs typeface="Tahoma"/>
              </a:rPr>
              <a:t>Auditor nedostatečně ověřil EUC („End User </a:t>
            </a:r>
            <a:r>
              <a:rPr lang="cs-CZ" sz="2000" dirty="0" err="1">
                <a:solidFill>
                  <a:srgbClr val="005587"/>
                </a:solidFill>
                <a:latin typeface="Tahoma"/>
                <a:cs typeface="Tahoma"/>
              </a:rPr>
              <a:t>Computing</a:t>
            </a:r>
            <a:r>
              <a:rPr lang="cs-CZ" sz="2000" dirty="0">
                <a:solidFill>
                  <a:srgbClr val="005587"/>
                </a:solidFill>
                <a:latin typeface="Tahoma"/>
                <a:cs typeface="Tahoma"/>
              </a:rPr>
              <a:t>“) (týkající se IPE) </a:t>
            </a:r>
          </a:p>
        </p:txBody>
      </p:sp>
      <p:sp>
        <p:nvSpPr>
          <p:cNvPr id="7" name="TextovéPole 6">
            <a:extLst>
              <a:ext uri="{FF2B5EF4-FFF2-40B4-BE49-F238E27FC236}">
                <a16:creationId xmlns:a16="http://schemas.microsoft.com/office/drawing/2014/main" id="{176FF1C0-69E8-2102-19B4-4F7CB4792505}"/>
              </a:ext>
            </a:extLst>
          </p:cNvPr>
          <p:cNvSpPr txBox="1"/>
          <p:nvPr/>
        </p:nvSpPr>
        <p:spPr>
          <a:xfrm rot="2045243">
            <a:off x="8988106" y="3152553"/>
            <a:ext cx="3232688" cy="1400383"/>
          </a:xfrm>
          <a:prstGeom prst="rect">
            <a:avLst/>
          </a:prstGeom>
          <a:noFill/>
        </p:spPr>
        <p:txBody>
          <a:bodyPr wrap="square" rtlCol="0">
            <a:spAutoFit/>
          </a:bodyPr>
          <a:lstStyle/>
          <a:p>
            <a:r>
              <a:rPr lang="cs-CZ" sz="1700" b="1" dirty="0">
                <a:solidFill>
                  <a:srgbClr val="005587"/>
                </a:solidFill>
                <a:latin typeface="Tahoma"/>
                <a:cs typeface="Tahoma"/>
              </a:rPr>
              <a:t>ISA 315.12 &amp; A70</a:t>
            </a:r>
          </a:p>
          <a:p>
            <a:r>
              <a:rPr lang="cs-CZ" sz="1700" b="1" dirty="0">
                <a:solidFill>
                  <a:srgbClr val="005587"/>
                </a:solidFill>
                <a:latin typeface="Tahoma"/>
                <a:cs typeface="Tahoma"/>
              </a:rPr>
              <a:t>ISA 500.7</a:t>
            </a:r>
          </a:p>
          <a:p>
            <a:r>
              <a:rPr lang="cs-CZ" sz="1700" b="1" dirty="0">
                <a:solidFill>
                  <a:srgbClr val="005587"/>
                </a:solidFill>
                <a:latin typeface="Tahoma"/>
                <a:cs typeface="Tahoma"/>
              </a:rPr>
              <a:t>ISA 500.9 &amp; A50-A51</a:t>
            </a:r>
          </a:p>
          <a:p>
            <a:endParaRPr lang="cs-CZ" sz="1700" b="1" dirty="0">
              <a:solidFill>
                <a:srgbClr val="005587"/>
              </a:solidFill>
              <a:latin typeface="Tahoma"/>
              <a:cs typeface="Tahoma"/>
            </a:endParaRPr>
          </a:p>
          <a:p>
            <a:r>
              <a:rPr lang="cs-CZ" sz="1700" b="1" dirty="0">
                <a:solidFill>
                  <a:srgbClr val="005587"/>
                </a:solidFill>
                <a:latin typeface="Tahoma"/>
                <a:cs typeface="Tahoma"/>
              </a:rPr>
              <a:t>ISA 330.10 &amp; A29-A31</a:t>
            </a:r>
          </a:p>
        </p:txBody>
      </p:sp>
      <p:pic>
        <p:nvPicPr>
          <p:cNvPr id="8" name="Grafický objekt 7" descr="Upozornění">
            <a:extLst>
              <a:ext uri="{FF2B5EF4-FFF2-40B4-BE49-F238E27FC236}">
                <a16:creationId xmlns:a16="http://schemas.microsoft.com/office/drawing/2014/main" id="{6BF8A70B-41A8-5BE4-6135-44BDFB0FFB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24404" y="4608034"/>
            <a:ext cx="1129552" cy="1129552"/>
          </a:xfrm>
          <a:prstGeom prst="rect">
            <a:avLst/>
          </a:prstGeom>
        </p:spPr>
      </p:pic>
    </p:spTree>
    <p:extLst>
      <p:ext uri="{BB962C8B-B14F-4D97-AF65-F5344CB8AC3E}">
        <p14:creationId xmlns:p14="http://schemas.microsoft.com/office/powerpoint/2010/main" val="3155784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AB3162DA-A3D2-A433-04D4-4C198193D4F4}"/>
              </a:ext>
            </a:extLst>
          </p:cNvPr>
          <p:cNvSpPr>
            <a:spLocks noGrp="1"/>
          </p:cNvSpPr>
          <p:nvPr>
            <p:ph type="title"/>
          </p:nvPr>
        </p:nvSpPr>
        <p:spPr>
          <a:xfrm>
            <a:off x="1080000" y="1011106"/>
            <a:ext cx="9997672" cy="678265"/>
          </a:xfrm>
        </p:spPr>
        <p:txBody>
          <a:bodyPr>
            <a:normAutofit/>
          </a:bodyPr>
          <a:lstStyle/>
          <a:p>
            <a:r>
              <a:rPr lang="cs-CZ" sz="2700" dirty="0">
                <a:solidFill>
                  <a:srgbClr val="005587"/>
                </a:solidFill>
              </a:rPr>
              <a:t>Kontrola kvality (IT)</a:t>
            </a:r>
          </a:p>
        </p:txBody>
      </p:sp>
      <p:sp>
        <p:nvSpPr>
          <p:cNvPr id="5" name="Zástupný symbol pro číslo snímku 4">
            <a:extLst>
              <a:ext uri="{FF2B5EF4-FFF2-40B4-BE49-F238E27FC236}">
                <a16:creationId xmlns:a16="http://schemas.microsoft.com/office/drawing/2014/main" id="{159E632F-1DA1-6CFC-FCF4-7D7302CBF945}"/>
              </a:ext>
            </a:extLst>
          </p:cNvPr>
          <p:cNvSpPr txBox="1">
            <a:spLocks/>
          </p:cNvSpPr>
          <p:nvPr/>
        </p:nvSpPr>
        <p:spPr>
          <a:xfrm>
            <a:off x="9448800" y="656459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23</a:t>
            </a:fld>
            <a:endParaRPr lang="cs-CZ" dirty="0"/>
          </a:p>
        </p:txBody>
      </p:sp>
      <p:sp>
        <p:nvSpPr>
          <p:cNvPr id="6" name="Zástupný text 1">
            <a:extLst>
              <a:ext uri="{FF2B5EF4-FFF2-40B4-BE49-F238E27FC236}">
                <a16:creationId xmlns:a16="http://schemas.microsoft.com/office/drawing/2014/main" id="{9DCC8CC3-BE5F-EA6B-E9CC-DFA1AEB7BA1A}"/>
              </a:ext>
            </a:extLst>
          </p:cNvPr>
          <p:cNvSpPr>
            <a:spLocks noGrp="1"/>
          </p:cNvSpPr>
          <p:nvPr>
            <p:ph type="body" sz="quarter" idx="10"/>
          </p:nvPr>
        </p:nvSpPr>
        <p:spPr>
          <a:xfrm>
            <a:off x="376518" y="1837766"/>
            <a:ext cx="6759388" cy="3774140"/>
          </a:xfrm>
        </p:spPr>
        <p:txBody>
          <a:bodyPr>
            <a:normAutofit/>
          </a:bodyPr>
          <a:lstStyle/>
          <a:p>
            <a:pPr>
              <a:lnSpc>
                <a:spcPct val="110000"/>
              </a:lnSpc>
            </a:pPr>
            <a:r>
              <a:rPr lang="cs-CZ" sz="2400" b="1" dirty="0">
                <a:solidFill>
                  <a:srgbClr val="005587"/>
                </a:solidFill>
                <a:latin typeface="Tahoma"/>
                <a:cs typeface="Tahoma"/>
              </a:rPr>
              <a:t>Na co se zaměřujeme v roce 2023 ?</a:t>
            </a:r>
          </a:p>
          <a:p>
            <a:pPr>
              <a:lnSpc>
                <a:spcPct val="110000"/>
              </a:lnSpc>
            </a:pPr>
            <a:endParaRPr lang="cs-CZ" sz="2400" b="1" dirty="0">
              <a:solidFill>
                <a:srgbClr val="005587"/>
              </a:solidFill>
              <a:latin typeface="Tahoma"/>
              <a:cs typeface="Tahoma"/>
            </a:endParaRPr>
          </a:p>
          <a:p>
            <a:pPr marL="457200" indent="-457200">
              <a:lnSpc>
                <a:spcPct val="110000"/>
              </a:lnSpc>
              <a:buFont typeface="Arial" panose="020B0604020202020204" pitchFamily="34" charset="0"/>
              <a:buChar char="•"/>
            </a:pPr>
            <a:r>
              <a:rPr lang="cs-CZ" sz="2400" dirty="0">
                <a:solidFill>
                  <a:srgbClr val="005587"/>
                </a:solidFill>
                <a:latin typeface="Tahoma"/>
                <a:cs typeface="Tahoma"/>
              </a:rPr>
              <a:t>Zapojení IT specialistů </a:t>
            </a:r>
          </a:p>
          <a:p>
            <a:pPr marL="457200" indent="-457200">
              <a:lnSpc>
                <a:spcPct val="110000"/>
              </a:lnSpc>
              <a:buFont typeface="Arial" panose="020B0604020202020204" pitchFamily="34" charset="0"/>
              <a:buChar char="•"/>
            </a:pPr>
            <a:r>
              <a:rPr lang="cs-CZ" sz="2400" dirty="0">
                <a:solidFill>
                  <a:srgbClr val="005587"/>
                </a:solidFill>
                <a:latin typeface="Tahoma"/>
                <a:cs typeface="Tahoma"/>
              </a:rPr>
              <a:t>Aplikační kontroly (retail, e-shop)</a:t>
            </a:r>
          </a:p>
          <a:p>
            <a:pPr marL="457200" indent="-457200">
              <a:lnSpc>
                <a:spcPct val="110000"/>
              </a:lnSpc>
              <a:buFont typeface="Arial" panose="020B0604020202020204" pitchFamily="34" charset="0"/>
              <a:buChar char="•"/>
            </a:pPr>
            <a:r>
              <a:rPr lang="cs-CZ" sz="2400" dirty="0">
                <a:solidFill>
                  <a:srgbClr val="005587"/>
                </a:solidFill>
                <a:latin typeface="Tahoma"/>
                <a:cs typeface="Tahoma"/>
              </a:rPr>
              <a:t>Servisní organizace</a:t>
            </a:r>
          </a:p>
          <a:p>
            <a:pPr marL="457200" indent="-457200">
              <a:lnSpc>
                <a:spcPct val="110000"/>
              </a:lnSpc>
              <a:buFont typeface="Arial" panose="020B0604020202020204" pitchFamily="34" charset="0"/>
              <a:buChar char="•"/>
            </a:pPr>
            <a:r>
              <a:rPr lang="cs-CZ" sz="2400" dirty="0">
                <a:solidFill>
                  <a:srgbClr val="005587"/>
                </a:solidFill>
                <a:latin typeface="Tahoma"/>
                <a:cs typeface="Tahoma"/>
              </a:rPr>
              <a:t>Vnitřní kontrolní systém auditora</a:t>
            </a:r>
          </a:p>
          <a:p>
            <a:pPr marL="1143000" lvl="1" indent="-457200">
              <a:lnSpc>
                <a:spcPct val="110000"/>
              </a:lnSpc>
            </a:pPr>
            <a:r>
              <a:rPr lang="cs-CZ" sz="2000" dirty="0">
                <a:solidFill>
                  <a:srgbClr val="005587"/>
                </a:solidFill>
                <a:latin typeface="Tahoma"/>
                <a:cs typeface="Tahoma"/>
              </a:rPr>
              <a:t>Informační bezpečnost</a:t>
            </a:r>
          </a:p>
          <a:p>
            <a:pPr>
              <a:lnSpc>
                <a:spcPct val="110000"/>
              </a:lnSpc>
            </a:pPr>
            <a:endParaRPr lang="cs-CZ" sz="2400" u="sng" dirty="0">
              <a:solidFill>
                <a:srgbClr val="0070C0"/>
              </a:solidFill>
              <a:latin typeface="Tahoma" panose="020B0604030504040204" pitchFamily="34" charset="0"/>
              <a:ea typeface="Calibri" panose="020F0502020204030204" pitchFamily="34" charset="0"/>
            </a:endParaRPr>
          </a:p>
        </p:txBody>
      </p:sp>
      <p:pic>
        <p:nvPicPr>
          <p:cNvPr id="9" name="Obrázek 8">
            <a:extLst>
              <a:ext uri="{FF2B5EF4-FFF2-40B4-BE49-F238E27FC236}">
                <a16:creationId xmlns:a16="http://schemas.microsoft.com/office/drawing/2014/main" id="{67BC53B9-762C-E4CD-A44A-AF480371E5F8}"/>
              </a:ext>
            </a:extLst>
          </p:cNvPr>
          <p:cNvPicPr>
            <a:picLocks noChangeAspect="1"/>
          </p:cNvPicPr>
          <p:nvPr/>
        </p:nvPicPr>
        <p:blipFill>
          <a:blip r:embed="rId2"/>
          <a:stretch>
            <a:fillRect/>
          </a:stretch>
        </p:blipFill>
        <p:spPr>
          <a:xfrm>
            <a:off x="6973975" y="2454367"/>
            <a:ext cx="3478683" cy="2736197"/>
          </a:xfrm>
          <a:prstGeom prst="rect">
            <a:avLst/>
          </a:prstGeom>
        </p:spPr>
      </p:pic>
    </p:spTree>
    <p:extLst>
      <p:ext uri="{BB962C8B-B14F-4D97-AF65-F5344CB8AC3E}">
        <p14:creationId xmlns:p14="http://schemas.microsoft.com/office/powerpoint/2010/main" val="2923902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040A80-551C-4CD7-95E2-07EC4CAA97AC}"/>
              </a:ext>
            </a:extLst>
          </p:cNvPr>
          <p:cNvSpPr>
            <a:spLocks noGrp="1"/>
          </p:cNvSpPr>
          <p:nvPr>
            <p:ph type="title"/>
          </p:nvPr>
        </p:nvSpPr>
        <p:spPr>
          <a:xfrm>
            <a:off x="1080000" y="3313909"/>
            <a:ext cx="9997672" cy="678265"/>
          </a:xfrm>
        </p:spPr>
        <p:txBody>
          <a:bodyPr>
            <a:noAutofit/>
          </a:bodyPr>
          <a:lstStyle/>
          <a:p>
            <a:br>
              <a:rPr lang="cs-CZ" sz="3200" dirty="0"/>
            </a:br>
            <a:r>
              <a:rPr lang="cs-CZ" sz="2700" dirty="0">
                <a:solidFill>
                  <a:srgbClr val="005587"/>
                </a:solidFill>
              </a:rPr>
              <a:t>4. ISQM 1 a ISQM 2</a:t>
            </a:r>
            <a:br>
              <a:rPr lang="cs-CZ" sz="2700" dirty="0">
                <a:solidFill>
                  <a:srgbClr val="005587"/>
                </a:solidFill>
              </a:rPr>
            </a:br>
            <a:endParaRPr lang="cs-CZ" sz="2700" dirty="0">
              <a:solidFill>
                <a:srgbClr val="005587"/>
              </a:solidFill>
            </a:endParaRPr>
          </a:p>
        </p:txBody>
      </p:sp>
      <p:sp>
        <p:nvSpPr>
          <p:cNvPr id="3" name="Zástupný symbol pro číslo snímku 4">
            <a:extLst>
              <a:ext uri="{FF2B5EF4-FFF2-40B4-BE49-F238E27FC236}">
                <a16:creationId xmlns:a16="http://schemas.microsoft.com/office/drawing/2014/main" id="{C07739EF-3824-427E-8071-5D7FD25719F6}"/>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24</a:t>
            </a:fld>
            <a:endParaRPr lang="cs-CZ" dirty="0"/>
          </a:p>
        </p:txBody>
      </p:sp>
    </p:spTree>
    <p:extLst>
      <p:ext uri="{BB962C8B-B14F-4D97-AF65-F5344CB8AC3E}">
        <p14:creationId xmlns:p14="http://schemas.microsoft.com/office/powerpoint/2010/main" val="2760670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93B16C26-13FB-154B-B018-45751A29EC90}" type="slidenum">
              <a:rPr lang="en-US" sz="1333">
                <a:latin typeface="Tahoma" pitchFamily="34" charset="0"/>
                <a:ea typeface="Tahoma" pitchFamily="34" charset="0"/>
                <a:cs typeface="Tahoma" pitchFamily="34" charset="0"/>
              </a:rPr>
              <a:pPr/>
              <a:t>25</a:t>
            </a:fld>
            <a:endParaRPr lang="en-US" sz="1333" dirty="0">
              <a:latin typeface="Tahoma" pitchFamily="34" charset="0"/>
              <a:ea typeface="Tahoma" pitchFamily="34" charset="0"/>
              <a:cs typeface="Tahoma" pitchFamily="34" charset="0"/>
            </a:endParaRPr>
          </a:p>
        </p:txBody>
      </p:sp>
      <p:sp>
        <p:nvSpPr>
          <p:cNvPr id="6" name="TextBox 5"/>
          <p:cNvSpPr txBox="1"/>
          <p:nvPr/>
        </p:nvSpPr>
        <p:spPr>
          <a:xfrm>
            <a:off x="955548" y="1601736"/>
            <a:ext cx="10770555" cy="2400657"/>
          </a:xfrm>
          <a:prstGeom prst="rect">
            <a:avLst/>
          </a:prstGeom>
          <a:noFill/>
        </p:spPr>
        <p:txBody>
          <a:bodyPr wrap="square" lIns="0" tIns="0" rIns="0" bIns="0" rtlCol="0">
            <a:spAutoFit/>
          </a:bodyPr>
          <a:lstStyle/>
          <a:p>
            <a:r>
              <a:rPr lang="cs-CZ" sz="2700" dirty="0">
                <a:solidFill>
                  <a:srgbClr val="005587"/>
                </a:solidFill>
                <a:latin typeface="Tahoma" panose="020B0604030504040204" pitchFamily="34" charset="0"/>
                <a:ea typeface="Tahoma" panose="020B0604030504040204" pitchFamily="34" charset="0"/>
                <a:cs typeface="Tahoma" panose="020B0604030504040204" pitchFamily="34" charset="0"/>
              </a:rPr>
              <a:t>Standard ISQM 1 upravuje </a:t>
            </a:r>
            <a:r>
              <a:rPr lang="cs-CZ" sz="2700" b="1" u="sng" dirty="0">
                <a:solidFill>
                  <a:srgbClr val="005587"/>
                </a:solidFill>
                <a:latin typeface="Tahoma" panose="020B0604030504040204" pitchFamily="34" charset="0"/>
                <a:ea typeface="Tahoma" panose="020B0604030504040204" pitchFamily="34" charset="0"/>
                <a:cs typeface="Tahoma" panose="020B0604030504040204" pitchFamily="34" charset="0"/>
              </a:rPr>
              <a:t>povinnost navrhnout, zavést a provozovat systém řízení kvality </a:t>
            </a:r>
            <a:r>
              <a:rPr lang="cs-CZ" sz="2700" dirty="0">
                <a:solidFill>
                  <a:srgbClr val="005587"/>
                </a:solidFill>
                <a:latin typeface="Tahoma" panose="020B0604030504040204" pitchFamily="34" charset="0"/>
                <a:ea typeface="Tahoma" panose="020B0604030504040204" pitchFamily="34" charset="0"/>
                <a:cs typeface="Tahoma" panose="020B0604030504040204" pitchFamily="34" charset="0"/>
              </a:rPr>
              <a:t>ve firmách provádějících: </a:t>
            </a:r>
          </a:p>
          <a:p>
            <a:endParaRPr lang="cs-CZ" sz="2700" dirty="0">
              <a:solidFill>
                <a:srgbClr val="005587"/>
              </a:solidFill>
              <a:latin typeface="Tahoma" panose="020B0604030504040204" pitchFamily="34" charset="0"/>
              <a:ea typeface="Tahoma" panose="020B0604030504040204" pitchFamily="34" charset="0"/>
              <a:cs typeface="Tahoma" panose="020B0604030504040204" pitchFamily="34" charset="0"/>
            </a:endParaRPr>
          </a:p>
          <a:p>
            <a:pPr marL="457189" indent="-457189">
              <a:buFont typeface="Arial" panose="020B0604020202020204" pitchFamily="34" charset="0"/>
              <a:buChar char="•"/>
            </a:pP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Audity nebo prověrky účetních závěrek, </a:t>
            </a:r>
          </a:p>
          <a:p>
            <a:pPr marL="457189" indent="-457189">
              <a:buFont typeface="Arial" panose="020B0604020202020204" pitchFamily="34" charset="0"/>
              <a:buChar char="•"/>
            </a:pP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Ostatní ověřovací zakázky či </a:t>
            </a:r>
          </a:p>
          <a:p>
            <a:pPr marL="457189" indent="-457189">
              <a:buFont typeface="Arial" panose="020B0604020202020204" pitchFamily="34" charset="0"/>
              <a:buChar char="•"/>
            </a:pP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Zakázky na související služby. </a:t>
            </a:r>
          </a:p>
        </p:txBody>
      </p:sp>
      <p:sp>
        <p:nvSpPr>
          <p:cNvPr id="7" name="TextovéPole 6">
            <a:extLst>
              <a:ext uri="{FF2B5EF4-FFF2-40B4-BE49-F238E27FC236}">
                <a16:creationId xmlns:a16="http://schemas.microsoft.com/office/drawing/2014/main" id="{7DF8A839-1FCB-47C9-89C9-2455CBADC0BF}"/>
              </a:ext>
            </a:extLst>
          </p:cNvPr>
          <p:cNvSpPr txBox="1"/>
          <p:nvPr/>
        </p:nvSpPr>
        <p:spPr>
          <a:xfrm>
            <a:off x="8148918" y="3083859"/>
            <a:ext cx="3087535" cy="2678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cs-CZ" sz="1867" dirty="0">
                <a:solidFill>
                  <a:srgbClr val="005587"/>
                </a:solidFill>
                <a:latin typeface="Tahoma" panose="020B0604030504040204" pitchFamily="34" charset="0"/>
                <a:ea typeface="Tahoma" panose="020B0604030504040204" pitchFamily="34" charset="0"/>
                <a:cs typeface="Tahoma" panose="020B0604030504040204" pitchFamily="34" charset="0"/>
              </a:rPr>
              <a:t>Firma = samostatný odborník, osobní společnost, kapitálová společnost nebo jiný subjekt sdružující auditory a účetní odborníky, případně příslušný ekvivalent z veřejného sektoru. </a:t>
            </a:r>
          </a:p>
        </p:txBody>
      </p:sp>
      <p:sp>
        <p:nvSpPr>
          <p:cNvPr id="3" name="Zástupný symbol pro číslo snímku 4">
            <a:extLst>
              <a:ext uri="{FF2B5EF4-FFF2-40B4-BE49-F238E27FC236}">
                <a16:creationId xmlns:a16="http://schemas.microsoft.com/office/drawing/2014/main" id="{1B29378C-3D1D-DC23-31B1-29DCB8E35DCA}"/>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25</a:t>
            </a:fld>
            <a:endParaRPr lang="cs-CZ" dirty="0"/>
          </a:p>
        </p:txBody>
      </p:sp>
    </p:spTree>
    <p:extLst>
      <p:ext uri="{BB962C8B-B14F-4D97-AF65-F5344CB8AC3E}">
        <p14:creationId xmlns:p14="http://schemas.microsoft.com/office/powerpoint/2010/main" val="2242933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endParaRPr lang="en-US" sz="1333" dirty="0">
              <a:latin typeface="Tahoma" pitchFamily="34" charset="0"/>
              <a:ea typeface="Tahoma" pitchFamily="34" charset="0"/>
              <a:cs typeface="Tahoma" pitchFamily="34" charset="0"/>
            </a:endParaRPr>
          </a:p>
        </p:txBody>
      </p:sp>
      <p:sp>
        <p:nvSpPr>
          <p:cNvPr id="8" name="TextBox 7"/>
          <p:cNvSpPr txBox="1"/>
          <p:nvPr/>
        </p:nvSpPr>
        <p:spPr>
          <a:xfrm>
            <a:off x="955548" y="1298656"/>
            <a:ext cx="9959939" cy="415498"/>
          </a:xfrm>
          <a:prstGeom prst="rect">
            <a:avLst/>
          </a:prstGeom>
          <a:noFill/>
        </p:spPr>
        <p:txBody>
          <a:bodyPr wrap="square" lIns="0" tIns="0" rIns="0" bIns="0" rtlCol="0">
            <a:spAutoFit/>
          </a:bodyPr>
          <a:lstStyle/>
          <a:p>
            <a:r>
              <a:rPr lang="cs-CZ" sz="2700" b="1" dirty="0">
                <a:solidFill>
                  <a:srgbClr val="005587"/>
                </a:solidFill>
                <a:latin typeface="Tahoma"/>
                <a:cs typeface="Tahoma"/>
              </a:rPr>
              <a:t>Datum účinnosti</a:t>
            </a:r>
          </a:p>
        </p:txBody>
      </p:sp>
      <p:sp>
        <p:nvSpPr>
          <p:cNvPr id="6" name="TextBox 5"/>
          <p:cNvSpPr txBox="1"/>
          <p:nvPr/>
        </p:nvSpPr>
        <p:spPr>
          <a:xfrm>
            <a:off x="955548" y="1940080"/>
            <a:ext cx="10770555" cy="4801314"/>
          </a:xfrm>
          <a:prstGeom prst="rect">
            <a:avLst/>
          </a:prstGeom>
          <a:noFill/>
        </p:spPr>
        <p:txBody>
          <a:bodyPr wrap="square" lIns="0" tIns="0" rIns="0" bIns="0" rtlCol="0">
            <a:spAutoFit/>
          </a:bodyPr>
          <a:lstStyle/>
          <a:p>
            <a:pPr marL="380990" indent="-380990">
              <a:buFont typeface="Arial" panose="020B0604020202020204" pitchFamily="34" charset="0"/>
              <a:buChar char="•"/>
            </a:pPr>
            <a:r>
              <a:rPr lang="cs-CZ" sz="2400" dirty="0">
                <a:solidFill>
                  <a:srgbClr val="005587"/>
                </a:solidFill>
                <a:latin typeface="Tahoma" panose="020B0604030504040204" pitchFamily="34" charset="0"/>
                <a:ea typeface="Tahoma" panose="020B0604030504040204" pitchFamily="34" charset="0"/>
                <a:cs typeface="Tahoma" panose="020B0604030504040204" pitchFamily="34" charset="0"/>
              </a:rPr>
              <a:t>Systém řízení kvality v souladu s ISQM 1 musí firma navrhnout a zavést </a:t>
            </a:r>
          </a:p>
          <a:p>
            <a:r>
              <a:rPr lang="cs-CZ" sz="2400" b="1" u="sng" dirty="0">
                <a:solidFill>
                  <a:srgbClr val="005587"/>
                </a:solidFill>
                <a:latin typeface="Tahoma" panose="020B0604030504040204" pitchFamily="34" charset="0"/>
                <a:ea typeface="Tahoma" panose="020B0604030504040204" pitchFamily="34" charset="0"/>
                <a:cs typeface="Tahoma" panose="020B0604030504040204" pitchFamily="34" charset="0"/>
              </a:rPr>
              <a:t>do</a:t>
            </a:r>
            <a:r>
              <a:rPr lang="cs-CZ" sz="2400" u="sng" dirty="0">
                <a:solidFill>
                  <a:srgbClr val="005587"/>
                </a:solidFill>
                <a:latin typeface="Tahoma" panose="020B0604030504040204" pitchFamily="34" charset="0"/>
                <a:ea typeface="Tahoma" panose="020B0604030504040204" pitchFamily="34" charset="0"/>
                <a:cs typeface="Tahoma" panose="020B0604030504040204" pitchFamily="34" charset="0"/>
              </a:rPr>
              <a:t> </a:t>
            </a:r>
            <a:r>
              <a:rPr lang="cs-CZ" sz="2400" b="1" u="sng" dirty="0">
                <a:solidFill>
                  <a:srgbClr val="005587"/>
                </a:solidFill>
                <a:latin typeface="Tahoma" panose="020B0604030504040204" pitchFamily="34" charset="0"/>
                <a:ea typeface="Tahoma" panose="020B0604030504040204" pitchFamily="34" charset="0"/>
                <a:cs typeface="Tahoma" panose="020B0604030504040204" pitchFamily="34" charset="0"/>
              </a:rPr>
              <a:t>15. prosince 2022</a:t>
            </a:r>
            <a:r>
              <a:rPr lang="cs-CZ" sz="2400" u="sng" dirty="0">
                <a:solidFill>
                  <a:srgbClr val="005587"/>
                </a:solidFill>
                <a:latin typeface="Tahoma" panose="020B0604030504040204" pitchFamily="34" charset="0"/>
                <a:ea typeface="Tahoma" panose="020B0604030504040204" pitchFamily="34" charset="0"/>
                <a:cs typeface="Tahoma" panose="020B0604030504040204" pitchFamily="34" charset="0"/>
              </a:rPr>
              <a:t>.</a:t>
            </a:r>
          </a:p>
          <a:p>
            <a:r>
              <a:rPr lang="cs-CZ" sz="2400" u="sng" dirty="0">
                <a:solidFill>
                  <a:srgbClr val="005587"/>
                </a:solidFill>
                <a:latin typeface="Tahoma" panose="020B0604030504040204" pitchFamily="34" charset="0"/>
                <a:ea typeface="Tahoma" panose="020B0604030504040204" pitchFamily="34" charset="0"/>
                <a:cs typeface="Tahoma" panose="020B0604030504040204" pitchFamily="34" charset="0"/>
              </a:rPr>
              <a:t> </a:t>
            </a:r>
          </a:p>
          <a:p>
            <a:r>
              <a:rPr lang="cs-CZ" sz="2400" dirty="0">
                <a:solidFill>
                  <a:srgbClr val="005587"/>
                </a:solidFill>
                <a:latin typeface="Tahoma" panose="020B0604030504040204" pitchFamily="34" charset="0"/>
                <a:ea typeface="Tahoma" panose="020B0604030504040204" pitchFamily="34" charset="0"/>
                <a:cs typeface="Tahoma" panose="020B0604030504040204" pitchFamily="34" charset="0"/>
              </a:rPr>
              <a:t>Do 15. prosince 2022 by firma měla: </a:t>
            </a:r>
          </a:p>
          <a:p>
            <a:pPr marL="609585" indent="-609585">
              <a:buFont typeface="+mj-lt"/>
              <a:buAutoNum type="alphaLcParenR"/>
            </a:pPr>
            <a:r>
              <a:rPr lang="cs-CZ" sz="2400" dirty="0">
                <a:solidFill>
                  <a:srgbClr val="005587"/>
                </a:solidFill>
                <a:latin typeface="Tahoma" panose="020B0604030504040204" pitchFamily="34" charset="0"/>
                <a:ea typeface="Tahoma" panose="020B0604030504040204" pitchFamily="34" charset="0"/>
                <a:cs typeface="Tahoma" panose="020B0604030504040204" pitchFamily="34" charset="0"/>
              </a:rPr>
              <a:t>stanovit si </a:t>
            </a:r>
            <a:r>
              <a:rPr lang="cs-CZ" sz="2400" u="sng" dirty="0">
                <a:solidFill>
                  <a:srgbClr val="005587"/>
                </a:solidFill>
                <a:latin typeface="Tahoma" panose="020B0604030504040204" pitchFamily="34" charset="0"/>
                <a:ea typeface="Tahoma" panose="020B0604030504040204" pitchFamily="34" charset="0"/>
                <a:cs typeface="Tahoma" panose="020B0604030504040204" pitchFamily="34" charset="0"/>
              </a:rPr>
              <a:t>kvalitativní cíle</a:t>
            </a:r>
            <a:r>
              <a:rPr lang="cs-CZ" sz="2400" dirty="0">
                <a:solidFill>
                  <a:srgbClr val="005587"/>
                </a:solidFill>
                <a:latin typeface="Tahoma" panose="020B0604030504040204" pitchFamily="34" charset="0"/>
                <a:ea typeface="Tahoma" panose="020B0604030504040204" pitchFamily="34" charset="0"/>
                <a:cs typeface="Tahoma" panose="020B0604030504040204" pitchFamily="34" charset="0"/>
              </a:rPr>
              <a:t>, </a:t>
            </a:r>
            <a:r>
              <a:rPr lang="cs-CZ" sz="2400" u="sng" dirty="0">
                <a:solidFill>
                  <a:srgbClr val="005587"/>
                </a:solidFill>
                <a:latin typeface="Tahoma" panose="020B0604030504040204" pitchFamily="34" charset="0"/>
                <a:ea typeface="Tahoma" panose="020B0604030504040204" pitchFamily="34" charset="0"/>
                <a:cs typeface="Tahoma" panose="020B0604030504040204" pitchFamily="34" charset="0"/>
              </a:rPr>
              <a:t>identifikovat a vyhodnotit rizika </a:t>
            </a:r>
            <a:r>
              <a:rPr lang="cs-CZ" sz="2400" dirty="0">
                <a:solidFill>
                  <a:srgbClr val="005587"/>
                </a:solidFill>
                <a:latin typeface="Tahoma" panose="020B0604030504040204" pitchFamily="34" charset="0"/>
                <a:ea typeface="Tahoma" panose="020B0604030504040204" pitchFamily="34" charset="0"/>
                <a:cs typeface="Tahoma" panose="020B0604030504040204" pitchFamily="34" charset="0"/>
              </a:rPr>
              <a:t>ohrožující kvalitu a </a:t>
            </a:r>
            <a:r>
              <a:rPr lang="cs-CZ" sz="2400" u="sng" dirty="0">
                <a:solidFill>
                  <a:srgbClr val="005587"/>
                </a:solidFill>
                <a:latin typeface="Tahoma" panose="020B0604030504040204" pitchFamily="34" charset="0"/>
                <a:ea typeface="Tahoma" panose="020B0604030504040204" pitchFamily="34" charset="0"/>
                <a:cs typeface="Tahoma" panose="020B0604030504040204" pitchFamily="34" charset="0"/>
              </a:rPr>
              <a:t>navrhnout a implementovat reakce </a:t>
            </a:r>
            <a:r>
              <a:rPr lang="cs-CZ" sz="2400" dirty="0">
                <a:solidFill>
                  <a:srgbClr val="005587"/>
                </a:solidFill>
                <a:latin typeface="Tahoma" panose="020B0604030504040204" pitchFamily="34" charset="0"/>
                <a:ea typeface="Tahoma" panose="020B0604030504040204" pitchFamily="34" charset="0"/>
                <a:cs typeface="Tahoma" panose="020B0604030504040204" pitchFamily="34" charset="0"/>
              </a:rPr>
              <a:t>na tato rizika; </a:t>
            </a:r>
          </a:p>
          <a:p>
            <a:pPr marL="609585" indent="-609585">
              <a:buFont typeface="+mj-lt"/>
              <a:buAutoNum type="alphaLcParenR"/>
            </a:pPr>
            <a:r>
              <a:rPr lang="cs-CZ" sz="2400" u="sng" dirty="0">
                <a:solidFill>
                  <a:srgbClr val="005587"/>
                </a:solidFill>
                <a:latin typeface="Tahoma" panose="020B0604030504040204" pitchFamily="34" charset="0"/>
                <a:ea typeface="Tahoma" panose="020B0604030504040204" pitchFamily="34" charset="0"/>
                <a:cs typeface="Tahoma" panose="020B0604030504040204" pitchFamily="34" charset="0"/>
              </a:rPr>
              <a:t>navrhnout a implementovat monitorovací činnosti</a:t>
            </a:r>
            <a:r>
              <a:rPr lang="cs-CZ" sz="2400" dirty="0">
                <a:solidFill>
                  <a:srgbClr val="005587"/>
                </a:solidFill>
                <a:latin typeface="Tahoma" panose="020B0604030504040204" pitchFamily="34" charset="0"/>
                <a:ea typeface="Tahoma" panose="020B0604030504040204" pitchFamily="34" charset="0"/>
                <a:cs typeface="Tahoma" panose="020B0604030504040204" pitchFamily="34" charset="0"/>
              </a:rPr>
              <a:t>. </a:t>
            </a:r>
          </a:p>
          <a:p>
            <a:r>
              <a:rPr lang="cs-CZ" sz="2400" dirty="0">
                <a:solidFill>
                  <a:srgbClr val="005587"/>
                </a:solidFill>
                <a:latin typeface="Tahoma" panose="020B0604030504040204" pitchFamily="34" charset="0"/>
                <a:ea typeface="Tahoma" panose="020B0604030504040204" pitchFamily="34" charset="0"/>
                <a:cs typeface="Tahoma" panose="020B0604030504040204" pitchFamily="34" charset="0"/>
              </a:rPr>
              <a:t>Reakce na vyhodnocená rizika a monitorovací činnosti musí začít fungovat 15. prosince 2022. </a:t>
            </a:r>
          </a:p>
          <a:p>
            <a:endParaRPr lang="cs-CZ" sz="2400" dirty="0">
              <a:solidFill>
                <a:srgbClr val="005587"/>
              </a:solidFill>
              <a:latin typeface="Tahoma" panose="020B0604030504040204" pitchFamily="34" charset="0"/>
              <a:ea typeface="Tahoma" panose="020B0604030504040204" pitchFamily="34" charset="0"/>
              <a:cs typeface="Tahoma" panose="020B0604030504040204" pitchFamily="34" charset="0"/>
            </a:endParaRPr>
          </a:p>
          <a:p>
            <a:pPr marL="380990" indent="-380990">
              <a:buFont typeface="Arial" panose="020B0604020202020204" pitchFamily="34" charset="0"/>
              <a:buChar char="•"/>
            </a:pPr>
            <a:r>
              <a:rPr lang="cs-CZ" sz="2400" dirty="0">
                <a:solidFill>
                  <a:srgbClr val="005587"/>
                </a:solidFill>
                <a:latin typeface="Tahoma" panose="020B0604030504040204" pitchFamily="34" charset="0"/>
                <a:ea typeface="Tahoma" panose="020B0604030504040204" pitchFamily="34" charset="0"/>
                <a:cs typeface="Tahoma" panose="020B0604030504040204" pitchFamily="34" charset="0"/>
              </a:rPr>
              <a:t>Vyhodnocení systému podle ISQM 1 je nutné provést </a:t>
            </a:r>
            <a:r>
              <a:rPr lang="cs-CZ" sz="2400" b="1" u="sng" dirty="0">
                <a:solidFill>
                  <a:srgbClr val="005587"/>
                </a:solidFill>
                <a:latin typeface="Tahoma" panose="020B0604030504040204" pitchFamily="34" charset="0"/>
                <a:ea typeface="Tahoma" panose="020B0604030504040204" pitchFamily="34" charset="0"/>
                <a:cs typeface="Tahoma" panose="020B0604030504040204" pitchFamily="34" charset="0"/>
              </a:rPr>
              <a:t>do jednoho roku od 15. prosince 2023</a:t>
            </a:r>
            <a:r>
              <a:rPr lang="cs-CZ" sz="2400" dirty="0">
                <a:solidFill>
                  <a:srgbClr val="005587"/>
                </a:solidFill>
                <a:latin typeface="Tahoma" panose="020B0604030504040204" pitchFamily="34" charset="0"/>
                <a:ea typeface="Tahoma" panose="020B0604030504040204" pitchFamily="34" charset="0"/>
                <a:cs typeface="Tahoma" panose="020B0604030504040204" pitchFamily="34" charset="0"/>
              </a:rPr>
              <a:t>. </a:t>
            </a:r>
          </a:p>
          <a:p>
            <a:endParaRPr lang="cs-CZ" sz="2400" dirty="0">
              <a:solidFill>
                <a:srgbClr val="005587"/>
              </a:solidFill>
              <a:latin typeface="Tahoma" panose="020B0604030504040204" pitchFamily="34" charset="0"/>
              <a:ea typeface="Tahoma" panose="020B0604030504040204" pitchFamily="34" charset="0"/>
              <a:cs typeface="Tahoma" panose="020B0604030504040204" pitchFamily="34" charset="0"/>
            </a:endParaRPr>
          </a:p>
        </p:txBody>
      </p:sp>
      <p:sp>
        <p:nvSpPr>
          <p:cNvPr id="3" name="Zástupný symbol pro číslo snímku 4">
            <a:extLst>
              <a:ext uri="{FF2B5EF4-FFF2-40B4-BE49-F238E27FC236}">
                <a16:creationId xmlns:a16="http://schemas.microsoft.com/office/drawing/2014/main" id="{84797146-64E5-524E-AB10-B94C3F2A8E62}"/>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26</a:t>
            </a:fld>
            <a:endParaRPr lang="cs-CZ" dirty="0"/>
          </a:p>
        </p:txBody>
      </p:sp>
    </p:spTree>
    <p:extLst>
      <p:ext uri="{BB962C8B-B14F-4D97-AF65-F5344CB8AC3E}">
        <p14:creationId xmlns:p14="http://schemas.microsoft.com/office/powerpoint/2010/main" val="4106833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93B16C26-13FB-154B-B018-45751A29EC90}" type="slidenum">
              <a:rPr lang="en-US" sz="1333">
                <a:latin typeface="Tahoma" pitchFamily="34" charset="0"/>
                <a:ea typeface="Tahoma" pitchFamily="34" charset="0"/>
                <a:cs typeface="Tahoma" pitchFamily="34" charset="0"/>
              </a:rPr>
              <a:pPr/>
              <a:t>27</a:t>
            </a:fld>
            <a:endParaRPr lang="en-US" sz="1333" dirty="0">
              <a:latin typeface="Tahoma" pitchFamily="34" charset="0"/>
              <a:ea typeface="Tahoma" pitchFamily="34" charset="0"/>
              <a:cs typeface="Tahoma" pitchFamily="34" charset="0"/>
            </a:endParaRPr>
          </a:p>
        </p:txBody>
      </p:sp>
      <p:sp>
        <p:nvSpPr>
          <p:cNvPr id="8" name="TextBox 7"/>
          <p:cNvSpPr txBox="1"/>
          <p:nvPr/>
        </p:nvSpPr>
        <p:spPr>
          <a:xfrm>
            <a:off x="955548" y="1622347"/>
            <a:ext cx="9959939" cy="415498"/>
          </a:xfrm>
          <a:prstGeom prst="rect">
            <a:avLst/>
          </a:prstGeom>
          <a:noFill/>
        </p:spPr>
        <p:txBody>
          <a:bodyPr wrap="square" lIns="0" tIns="0" rIns="0" bIns="0" rtlCol="0">
            <a:spAutoFit/>
          </a:bodyPr>
          <a:lstStyle/>
          <a:p>
            <a:r>
              <a:rPr lang="cs-CZ" sz="2700" b="1" dirty="0">
                <a:solidFill>
                  <a:srgbClr val="005587"/>
                </a:solidFill>
                <a:latin typeface="Tahoma"/>
                <a:cs typeface="Tahoma"/>
              </a:rPr>
              <a:t>Co je systém řízení kvality?</a:t>
            </a:r>
          </a:p>
        </p:txBody>
      </p:sp>
      <p:sp>
        <p:nvSpPr>
          <p:cNvPr id="6" name="TextBox 5"/>
          <p:cNvSpPr txBox="1"/>
          <p:nvPr/>
        </p:nvSpPr>
        <p:spPr>
          <a:xfrm>
            <a:off x="955548" y="2371607"/>
            <a:ext cx="10770555" cy="2334037"/>
          </a:xfrm>
          <a:prstGeom prst="rect">
            <a:avLst/>
          </a:prstGeom>
          <a:noFill/>
        </p:spPr>
        <p:txBody>
          <a:bodyPr wrap="square" lIns="0" tIns="0" rIns="0" bIns="0" rtlCol="0">
            <a:spAutoFit/>
          </a:bodyPr>
          <a:lstStyle/>
          <a:p>
            <a:endParaRPr lang="cs-CZ" sz="2667" b="1" u="sng" dirty="0">
              <a:solidFill>
                <a:srgbClr val="005587"/>
              </a:solidFill>
              <a:latin typeface="Tahoma"/>
              <a:cs typeface="Tahoma"/>
            </a:endParaRPr>
          </a:p>
          <a:p>
            <a:pPr marL="457200" indent="-457200">
              <a:buFont typeface="Arial" panose="020B0604020202020204" pitchFamily="34" charset="0"/>
              <a:buChar char="•"/>
            </a:pPr>
            <a:r>
              <a:rPr lang="cs-CZ" sz="2500" b="1" u="sng" dirty="0">
                <a:solidFill>
                  <a:srgbClr val="005587"/>
                </a:solidFill>
                <a:latin typeface="Tahoma"/>
                <a:cs typeface="Tahoma"/>
              </a:rPr>
              <a:t>Mechanismus</a:t>
            </a:r>
            <a:r>
              <a:rPr lang="cs-CZ" sz="2500" dirty="0">
                <a:solidFill>
                  <a:srgbClr val="005587"/>
                </a:solidFill>
                <a:latin typeface="Tahoma"/>
                <a:cs typeface="Tahoma"/>
              </a:rPr>
              <a:t>, který vytváří prostředí přispívající k tomu, aby </a:t>
            </a:r>
            <a:r>
              <a:rPr lang="cs-CZ" sz="2500" b="1" u="sng" dirty="0">
                <a:solidFill>
                  <a:srgbClr val="005587"/>
                </a:solidFill>
                <a:latin typeface="Tahoma"/>
                <a:cs typeface="Tahoma"/>
              </a:rPr>
              <a:t>firemní týmy mohly realizovat kvalitní zakázky</a:t>
            </a:r>
            <a:r>
              <a:rPr lang="cs-CZ" sz="2500" b="1" dirty="0">
                <a:solidFill>
                  <a:srgbClr val="005587"/>
                </a:solidFill>
                <a:latin typeface="Tahoma"/>
                <a:cs typeface="Tahoma"/>
              </a:rPr>
              <a:t>. </a:t>
            </a:r>
          </a:p>
          <a:p>
            <a:endParaRPr lang="cs-CZ" sz="2500" dirty="0">
              <a:solidFill>
                <a:srgbClr val="005587"/>
              </a:solidFill>
              <a:latin typeface="Tahoma"/>
              <a:cs typeface="Tahoma"/>
            </a:endParaRPr>
          </a:p>
          <a:p>
            <a:pPr marL="457200" indent="-457200">
              <a:buFont typeface="Arial" panose="020B0604020202020204" pitchFamily="34" charset="0"/>
              <a:buChar char="•"/>
            </a:pPr>
            <a:r>
              <a:rPr lang="cs-CZ" sz="2500" dirty="0">
                <a:solidFill>
                  <a:srgbClr val="005587"/>
                </a:solidFill>
                <a:latin typeface="Tahoma"/>
                <a:cs typeface="Tahoma"/>
              </a:rPr>
              <a:t>Pomáhá firmě </a:t>
            </a:r>
            <a:r>
              <a:rPr lang="cs-CZ" sz="2500" b="1" u="sng" dirty="0">
                <a:solidFill>
                  <a:srgbClr val="005587"/>
                </a:solidFill>
                <a:latin typeface="Tahoma"/>
                <a:cs typeface="Tahoma"/>
              </a:rPr>
              <a:t>zajistit konzistentní kvalitu zakázek</a:t>
            </a:r>
            <a:r>
              <a:rPr lang="cs-CZ" sz="2500" dirty="0">
                <a:solidFill>
                  <a:srgbClr val="005587"/>
                </a:solidFill>
                <a:latin typeface="Tahoma"/>
                <a:cs typeface="Tahoma"/>
              </a:rPr>
              <a:t>, protože se zaměřuje na to, jak firma kvalitu zakázek řídí. </a:t>
            </a:r>
          </a:p>
        </p:txBody>
      </p:sp>
      <p:sp>
        <p:nvSpPr>
          <p:cNvPr id="3" name="Zástupný symbol pro číslo snímku 4">
            <a:extLst>
              <a:ext uri="{FF2B5EF4-FFF2-40B4-BE49-F238E27FC236}">
                <a16:creationId xmlns:a16="http://schemas.microsoft.com/office/drawing/2014/main" id="{14FE3E6C-E8E5-3711-4871-B240E067CC97}"/>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27</a:t>
            </a:fld>
            <a:endParaRPr lang="cs-CZ" dirty="0"/>
          </a:p>
        </p:txBody>
      </p:sp>
    </p:spTree>
    <p:extLst>
      <p:ext uri="{BB962C8B-B14F-4D97-AF65-F5344CB8AC3E}">
        <p14:creationId xmlns:p14="http://schemas.microsoft.com/office/powerpoint/2010/main" val="3514980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93B16C26-13FB-154B-B018-45751A29EC90}" type="slidenum">
              <a:rPr lang="en-US" sz="1333">
                <a:latin typeface="Tahoma" pitchFamily="34" charset="0"/>
                <a:ea typeface="Tahoma" pitchFamily="34" charset="0"/>
                <a:cs typeface="Tahoma" pitchFamily="34" charset="0"/>
              </a:rPr>
              <a:pPr/>
              <a:t>28</a:t>
            </a:fld>
            <a:endParaRPr lang="en-US" sz="1333" dirty="0">
              <a:latin typeface="Tahoma" pitchFamily="34" charset="0"/>
              <a:ea typeface="Tahoma" pitchFamily="34" charset="0"/>
              <a:cs typeface="Tahoma" pitchFamily="34" charset="0"/>
            </a:endParaRPr>
          </a:p>
        </p:txBody>
      </p:sp>
      <p:sp>
        <p:nvSpPr>
          <p:cNvPr id="8" name="TextBox 7"/>
          <p:cNvSpPr txBox="1"/>
          <p:nvPr/>
        </p:nvSpPr>
        <p:spPr>
          <a:xfrm>
            <a:off x="955548" y="1726999"/>
            <a:ext cx="9959939" cy="415498"/>
          </a:xfrm>
          <a:prstGeom prst="rect">
            <a:avLst/>
          </a:prstGeom>
          <a:noFill/>
        </p:spPr>
        <p:txBody>
          <a:bodyPr wrap="square" lIns="0" tIns="0" rIns="0" bIns="0" rtlCol="0">
            <a:spAutoFit/>
          </a:bodyPr>
          <a:lstStyle/>
          <a:p>
            <a:r>
              <a:rPr lang="cs-CZ" sz="2700" b="1" dirty="0">
                <a:solidFill>
                  <a:srgbClr val="005587"/>
                </a:solidFill>
                <a:latin typeface="Tahoma"/>
                <a:cs typeface="Tahoma"/>
              </a:rPr>
              <a:t>Co je cílem ISQM 1?</a:t>
            </a:r>
          </a:p>
        </p:txBody>
      </p:sp>
      <p:sp>
        <p:nvSpPr>
          <p:cNvPr id="6" name="TextBox 5"/>
          <p:cNvSpPr txBox="1"/>
          <p:nvPr/>
        </p:nvSpPr>
        <p:spPr>
          <a:xfrm>
            <a:off x="955548" y="2371607"/>
            <a:ext cx="10770555" cy="3462486"/>
          </a:xfrm>
          <a:prstGeom prst="rect">
            <a:avLst/>
          </a:prstGeom>
          <a:noFill/>
        </p:spPr>
        <p:txBody>
          <a:bodyPr wrap="square" lIns="0" tIns="0" rIns="0" bIns="0" rtlCol="0">
            <a:spAutoFit/>
          </a:bodyPr>
          <a:lstStyle/>
          <a:p>
            <a:r>
              <a:rPr lang="cs-CZ" sz="2500" dirty="0">
                <a:solidFill>
                  <a:srgbClr val="005587"/>
                </a:solidFill>
                <a:latin typeface="Tahoma"/>
                <a:cs typeface="Tahoma"/>
              </a:rPr>
              <a:t>Posílit robustnost firemního systému řízení kvality. </a:t>
            </a:r>
          </a:p>
          <a:p>
            <a:endParaRPr lang="cs-CZ" sz="2500" dirty="0">
              <a:solidFill>
                <a:srgbClr val="005587"/>
              </a:solidFill>
              <a:latin typeface="Tahoma"/>
              <a:cs typeface="Tahoma"/>
            </a:endParaRPr>
          </a:p>
          <a:p>
            <a:r>
              <a:rPr lang="cs-CZ" sz="2500" dirty="0">
                <a:solidFill>
                  <a:srgbClr val="005587"/>
                </a:solidFill>
                <a:latin typeface="Tahoma"/>
                <a:cs typeface="Tahoma"/>
              </a:rPr>
              <a:t>Firma je povinna: </a:t>
            </a:r>
          </a:p>
          <a:p>
            <a:pPr marL="228594" indent="-228594">
              <a:buFont typeface="Arial" panose="020B0604020202020204" pitchFamily="34" charset="0"/>
              <a:buChar char="•"/>
            </a:pPr>
            <a:r>
              <a:rPr lang="cs-CZ" sz="2500" dirty="0">
                <a:solidFill>
                  <a:srgbClr val="005587"/>
                </a:solidFill>
                <a:latin typeface="Tahoma"/>
                <a:cs typeface="Tahoma"/>
              </a:rPr>
              <a:t>přizpůsobit </a:t>
            </a:r>
            <a:r>
              <a:rPr lang="cs-CZ" sz="2500" b="1" u="sng" dirty="0">
                <a:solidFill>
                  <a:srgbClr val="005587"/>
                </a:solidFill>
                <a:latin typeface="Tahoma"/>
                <a:cs typeface="Tahoma"/>
              </a:rPr>
              <a:t>návrh, zavedení a fungování </a:t>
            </a:r>
            <a:r>
              <a:rPr lang="cs-CZ" sz="2500" dirty="0">
                <a:solidFill>
                  <a:srgbClr val="005587"/>
                </a:solidFill>
                <a:latin typeface="Tahoma"/>
                <a:cs typeface="Tahoma"/>
              </a:rPr>
              <a:t>firemního systému řízení kvality </a:t>
            </a:r>
            <a:r>
              <a:rPr lang="cs-CZ" sz="2500" b="1" u="sng" dirty="0">
                <a:solidFill>
                  <a:srgbClr val="005587"/>
                </a:solidFill>
                <a:latin typeface="Tahoma"/>
                <a:cs typeface="Tahoma"/>
              </a:rPr>
              <a:t>svému charakteru a okolnostem </a:t>
            </a:r>
            <a:r>
              <a:rPr lang="cs-CZ" sz="2500" dirty="0">
                <a:solidFill>
                  <a:srgbClr val="005587"/>
                </a:solidFill>
                <a:latin typeface="Tahoma"/>
                <a:cs typeface="Tahoma"/>
              </a:rPr>
              <a:t>a </a:t>
            </a:r>
            <a:r>
              <a:rPr lang="cs-CZ" sz="2500" b="1" u="sng" dirty="0">
                <a:solidFill>
                  <a:srgbClr val="005587"/>
                </a:solidFill>
                <a:latin typeface="Tahoma"/>
                <a:cs typeface="Tahoma"/>
              </a:rPr>
              <a:t>charakteru a okolnostem zakázek</a:t>
            </a:r>
            <a:r>
              <a:rPr lang="cs-CZ" sz="2500" dirty="0">
                <a:solidFill>
                  <a:srgbClr val="005587"/>
                </a:solidFill>
                <a:latin typeface="Tahoma"/>
                <a:cs typeface="Tahoma"/>
              </a:rPr>
              <a:t>, které realizuje. </a:t>
            </a:r>
          </a:p>
          <a:p>
            <a:pPr marL="228594" indent="-228594">
              <a:buFont typeface="Arial" panose="020B0604020202020204" pitchFamily="34" charset="0"/>
              <a:buChar char="•"/>
            </a:pPr>
            <a:r>
              <a:rPr lang="cs-CZ" sz="2500" dirty="0">
                <a:solidFill>
                  <a:srgbClr val="005587"/>
                </a:solidFill>
                <a:latin typeface="Tahoma"/>
                <a:cs typeface="Tahoma"/>
              </a:rPr>
              <a:t>přejít od pravidel a postupů upravujících </a:t>
            </a:r>
            <a:r>
              <a:rPr lang="cs-CZ" sz="2500" b="1" u="sng" dirty="0">
                <a:solidFill>
                  <a:srgbClr val="005587"/>
                </a:solidFill>
                <a:latin typeface="Tahoma"/>
                <a:cs typeface="Tahoma"/>
              </a:rPr>
              <a:t>separátně jednotlivé prvky </a:t>
            </a:r>
            <a:r>
              <a:rPr lang="cs-CZ" sz="2500" dirty="0">
                <a:solidFill>
                  <a:srgbClr val="005587"/>
                </a:solidFill>
                <a:latin typeface="Tahoma"/>
                <a:cs typeface="Tahoma"/>
              </a:rPr>
              <a:t>řízení kvality </a:t>
            </a:r>
            <a:r>
              <a:rPr lang="cs-CZ" sz="2500" b="1" u="sng" dirty="0">
                <a:solidFill>
                  <a:srgbClr val="005587"/>
                </a:solidFill>
                <a:latin typeface="Tahoma"/>
                <a:cs typeface="Tahoma"/>
              </a:rPr>
              <a:t>k integrovanému přístupu</a:t>
            </a:r>
            <a:r>
              <a:rPr lang="cs-CZ" sz="2500" dirty="0">
                <a:solidFill>
                  <a:srgbClr val="005587"/>
                </a:solidFill>
                <a:latin typeface="Tahoma"/>
                <a:cs typeface="Tahoma"/>
              </a:rPr>
              <a:t> zohledňujícímu systém řízení kvality jako celek. </a:t>
            </a:r>
          </a:p>
        </p:txBody>
      </p:sp>
      <p:sp>
        <p:nvSpPr>
          <p:cNvPr id="3" name="Zástupný symbol pro číslo snímku 4">
            <a:extLst>
              <a:ext uri="{FF2B5EF4-FFF2-40B4-BE49-F238E27FC236}">
                <a16:creationId xmlns:a16="http://schemas.microsoft.com/office/drawing/2014/main" id="{880A3B6D-97A9-0BEE-E38A-9C8472A7C70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28</a:t>
            </a:fld>
            <a:endParaRPr lang="cs-CZ" dirty="0"/>
          </a:p>
        </p:txBody>
      </p:sp>
    </p:spTree>
    <p:extLst>
      <p:ext uri="{BB962C8B-B14F-4D97-AF65-F5344CB8AC3E}">
        <p14:creationId xmlns:p14="http://schemas.microsoft.com/office/powerpoint/2010/main" val="2025252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93B16C26-13FB-154B-B018-45751A29EC90}" type="slidenum">
              <a:rPr lang="en-US" sz="1333">
                <a:latin typeface="Tahoma" pitchFamily="34" charset="0"/>
                <a:ea typeface="Tahoma" pitchFamily="34" charset="0"/>
                <a:cs typeface="Tahoma" pitchFamily="34" charset="0"/>
              </a:rPr>
              <a:pPr/>
              <a:t>29</a:t>
            </a:fld>
            <a:endParaRPr lang="en-US" sz="1333" dirty="0">
              <a:latin typeface="Tahoma" pitchFamily="34" charset="0"/>
              <a:ea typeface="Tahoma" pitchFamily="34" charset="0"/>
              <a:cs typeface="Tahoma" pitchFamily="34" charset="0"/>
            </a:endParaRPr>
          </a:p>
        </p:txBody>
      </p:sp>
      <p:pic>
        <p:nvPicPr>
          <p:cNvPr id="2" name="prezentace_zahlavi.jpg" descr="/Users/pavelfingr/Creative Cloud Files/WORK_rozdelane/Viktor/RVDA_prezentace_16_9/Links/prezentace_zahlavi.jpg"/>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0" y="0"/>
            <a:ext cx="12192000" cy="1622347"/>
          </a:xfrm>
          <a:prstGeom prst="rect">
            <a:avLst/>
          </a:prstGeom>
        </p:spPr>
      </p:pic>
      <p:pic>
        <p:nvPicPr>
          <p:cNvPr id="5" name="Obrázek 4">
            <a:extLst>
              <a:ext uri="{FF2B5EF4-FFF2-40B4-BE49-F238E27FC236}">
                <a16:creationId xmlns:a16="http://schemas.microsoft.com/office/drawing/2014/main" id="{518C438F-A43C-41B5-A7FD-C62F76BE701A}"/>
              </a:ext>
            </a:extLst>
          </p:cNvPr>
          <p:cNvPicPr>
            <a:picLocks noChangeAspect="1"/>
          </p:cNvPicPr>
          <p:nvPr/>
        </p:nvPicPr>
        <p:blipFill>
          <a:blip r:embed="rId5"/>
          <a:stretch>
            <a:fillRect/>
          </a:stretch>
        </p:blipFill>
        <p:spPr>
          <a:xfrm>
            <a:off x="2308977" y="1008993"/>
            <a:ext cx="6019236" cy="5606959"/>
          </a:xfrm>
          <a:prstGeom prst="rect">
            <a:avLst/>
          </a:prstGeom>
          <a:ln w="22225" cmpd="sng">
            <a:solidFill>
              <a:schemeClr val="accent1"/>
            </a:solidFill>
          </a:ln>
        </p:spPr>
      </p:pic>
      <p:pic>
        <p:nvPicPr>
          <p:cNvPr id="12" name="Obrázek 11">
            <a:extLst>
              <a:ext uri="{FF2B5EF4-FFF2-40B4-BE49-F238E27FC236}">
                <a16:creationId xmlns:a16="http://schemas.microsoft.com/office/drawing/2014/main" id="{5DFDB87B-E029-425B-B599-5D1A27193CB8}"/>
              </a:ext>
            </a:extLst>
          </p:cNvPr>
          <p:cNvPicPr>
            <a:picLocks noChangeAspect="1"/>
          </p:cNvPicPr>
          <p:nvPr/>
        </p:nvPicPr>
        <p:blipFill>
          <a:blip r:embed="rId6"/>
          <a:stretch>
            <a:fillRect/>
          </a:stretch>
        </p:blipFill>
        <p:spPr>
          <a:xfrm>
            <a:off x="8962963" y="2753326"/>
            <a:ext cx="2857500" cy="2844800"/>
          </a:xfrm>
          <a:prstGeom prst="rect">
            <a:avLst/>
          </a:prstGeom>
        </p:spPr>
      </p:pic>
      <p:sp>
        <p:nvSpPr>
          <p:cNvPr id="13" name="Obdélník 12">
            <a:extLst>
              <a:ext uri="{FF2B5EF4-FFF2-40B4-BE49-F238E27FC236}">
                <a16:creationId xmlns:a16="http://schemas.microsoft.com/office/drawing/2014/main" id="{0FC9EFC3-DF4A-4DF5-AF71-ED908E3035AE}"/>
              </a:ext>
            </a:extLst>
          </p:cNvPr>
          <p:cNvSpPr/>
          <p:nvPr/>
        </p:nvSpPr>
        <p:spPr>
          <a:xfrm>
            <a:off x="10016602" y="1940736"/>
            <a:ext cx="1445933" cy="741539"/>
          </a:xfrm>
          <a:prstGeom prst="rect">
            <a:avLst/>
          </a:prstGeom>
          <a:solidFill>
            <a:srgbClr val="005587"/>
          </a:solidFill>
          <a:ln>
            <a:solidFill>
              <a:schemeClr val="accent6">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cs-CZ" sz="2400" dirty="0"/>
              <a:t>CÍL </a:t>
            </a:r>
          </a:p>
        </p:txBody>
      </p:sp>
      <p:pic>
        <p:nvPicPr>
          <p:cNvPr id="7" name="Obrázek 6">
            <a:extLst>
              <a:ext uri="{FF2B5EF4-FFF2-40B4-BE49-F238E27FC236}">
                <a16:creationId xmlns:a16="http://schemas.microsoft.com/office/drawing/2014/main" id="{A82C3F0C-F8C2-4BE0-B558-48FB4C5AA98B}"/>
              </a:ext>
            </a:extLst>
          </p:cNvPr>
          <p:cNvPicPr>
            <a:picLocks noChangeAspect="1"/>
          </p:cNvPicPr>
          <p:nvPr/>
        </p:nvPicPr>
        <p:blipFill>
          <a:blip r:embed="rId7"/>
          <a:stretch>
            <a:fillRect/>
          </a:stretch>
        </p:blipFill>
        <p:spPr>
          <a:xfrm>
            <a:off x="520103" y="4803733"/>
            <a:ext cx="1542011" cy="1794069"/>
          </a:xfrm>
          <a:prstGeom prst="rect">
            <a:avLst/>
          </a:prstGeom>
        </p:spPr>
      </p:pic>
      <p:sp>
        <p:nvSpPr>
          <p:cNvPr id="3" name="Zástupný symbol pro číslo snímku 4">
            <a:extLst>
              <a:ext uri="{FF2B5EF4-FFF2-40B4-BE49-F238E27FC236}">
                <a16:creationId xmlns:a16="http://schemas.microsoft.com/office/drawing/2014/main" id="{27982E01-FC22-67F3-EBD3-3AEFBED91557}"/>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29</a:t>
            </a:fld>
            <a:endParaRPr lang="cs-CZ" dirty="0"/>
          </a:p>
        </p:txBody>
      </p:sp>
    </p:spTree>
    <p:extLst>
      <p:ext uri="{BB962C8B-B14F-4D97-AF65-F5344CB8AC3E}">
        <p14:creationId xmlns:p14="http://schemas.microsoft.com/office/powerpoint/2010/main" val="2850850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93B16C26-13FB-154B-B018-45751A29EC90}" type="slidenum">
              <a:rPr lang="en-US" sz="1333">
                <a:latin typeface="Tahoma" pitchFamily="34" charset="0"/>
                <a:ea typeface="Tahoma" pitchFamily="34" charset="0"/>
                <a:cs typeface="Tahoma" pitchFamily="34" charset="0"/>
              </a:rPr>
              <a:pPr/>
              <a:t>30</a:t>
            </a:fld>
            <a:endParaRPr lang="en-US" sz="1333" dirty="0">
              <a:latin typeface="Tahoma" pitchFamily="34" charset="0"/>
              <a:ea typeface="Tahoma" pitchFamily="34" charset="0"/>
              <a:cs typeface="Tahoma" pitchFamily="34" charset="0"/>
            </a:endParaRPr>
          </a:p>
        </p:txBody>
      </p:sp>
      <p:sp>
        <p:nvSpPr>
          <p:cNvPr id="8" name="TextBox 7"/>
          <p:cNvSpPr txBox="1"/>
          <p:nvPr/>
        </p:nvSpPr>
        <p:spPr>
          <a:xfrm>
            <a:off x="955548" y="1685962"/>
            <a:ext cx="9959939" cy="415498"/>
          </a:xfrm>
          <a:prstGeom prst="rect">
            <a:avLst/>
          </a:prstGeom>
          <a:noFill/>
        </p:spPr>
        <p:txBody>
          <a:bodyPr wrap="square" lIns="0" tIns="0" rIns="0" bIns="0" rtlCol="0">
            <a:spAutoFit/>
          </a:bodyPr>
          <a:lstStyle/>
          <a:p>
            <a:r>
              <a:rPr lang="cs-CZ" sz="2700" b="1" dirty="0">
                <a:solidFill>
                  <a:srgbClr val="005587"/>
                </a:solidFill>
                <a:latin typeface="Tahoma"/>
                <a:cs typeface="Tahoma"/>
              </a:rPr>
              <a:t>Hlavní změny oproti stávajícímu ISQC 1</a:t>
            </a:r>
          </a:p>
        </p:txBody>
      </p:sp>
      <p:sp>
        <p:nvSpPr>
          <p:cNvPr id="6" name="TextBox 5"/>
          <p:cNvSpPr txBox="1"/>
          <p:nvPr/>
        </p:nvSpPr>
        <p:spPr>
          <a:xfrm>
            <a:off x="955548" y="2371607"/>
            <a:ext cx="10770555" cy="3872920"/>
          </a:xfrm>
          <a:prstGeom prst="rect">
            <a:avLst/>
          </a:prstGeom>
          <a:noFill/>
        </p:spPr>
        <p:txBody>
          <a:bodyPr wrap="square" lIns="0" tIns="0" rIns="0" bIns="0" rtlCol="0">
            <a:spAutoFit/>
          </a:bodyPr>
          <a:lstStyle/>
          <a:p>
            <a:pPr marL="457189" indent="-457189">
              <a:buFont typeface="Arial" panose="020B0604020202020204" pitchFamily="34" charset="0"/>
              <a:buChar char="•"/>
            </a:pP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Proaktivnější a individuálnější přístup k řízení kvality, který se zaměřuje na </a:t>
            </a:r>
            <a:r>
              <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rPr>
              <a:t>naplnění stanovených kvalitativních cílů prostřednictvím identifikace rizik </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ohrožujících tyto cíle a </a:t>
            </a:r>
            <a:r>
              <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rPr>
              <a:t>reagováním</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 na tato rizika;</a:t>
            </a:r>
          </a:p>
          <a:p>
            <a:pPr marL="457189" indent="-457189">
              <a:buFont typeface="Arial" panose="020B0604020202020204" pitchFamily="34" charset="0"/>
              <a:buChar char="•"/>
            </a:pPr>
            <a:endPar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endParaRPr>
          </a:p>
          <a:p>
            <a:pPr marL="457189" indent="-457189">
              <a:buFont typeface="Arial" panose="020B0604020202020204" pitchFamily="34" charset="0"/>
              <a:buChar char="•"/>
            </a:pPr>
            <a:r>
              <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rPr>
              <a:t>Větší požadavky na správu a řízení a vedení</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 </a:t>
            </a:r>
          </a:p>
          <a:p>
            <a:pPr lvl="1"/>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(včetně širších povinností vedení; rozšířené požadavky vycházející z modernizace standardu a odrážející faktory ovlivňující firemní prostředí, mimo jiné požadavky na technologie, sítě firem a využívání externích poskytovatelů služeb)</a:t>
            </a:r>
          </a:p>
          <a:p>
            <a:pPr marL="457189" indent="-457189">
              <a:buFont typeface="Arial" panose="020B0604020202020204" pitchFamily="34" charset="0"/>
              <a:buChar char="•"/>
            </a:pPr>
            <a:endParaRPr lang="cs-CZ" sz="2667" dirty="0">
              <a:solidFill>
                <a:srgbClr val="005587"/>
              </a:solidFill>
              <a:latin typeface="Tahoma" panose="020B0604030504040204" pitchFamily="34" charset="0"/>
              <a:ea typeface="Tahoma" panose="020B0604030504040204" pitchFamily="34" charset="0"/>
              <a:cs typeface="Tahoma" panose="020B0604030504040204" pitchFamily="34" charset="0"/>
            </a:endParaRPr>
          </a:p>
        </p:txBody>
      </p:sp>
      <p:sp>
        <p:nvSpPr>
          <p:cNvPr id="3" name="Zástupný symbol pro číslo snímku 4">
            <a:extLst>
              <a:ext uri="{FF2B5EF4-FFF2-40B4-BE49-F238E27FC236}">
                <a16:creationId xmlns:a16="http://schemas.microsoft.com/office/drawing/2014/main" id="{B2F87926-75FC-34A6-F266-56B6E9F60A28}"/>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30</a:t>
            </a:fld>
            <a:endParaRPr lang="cs-CZ" dirty="0"/>
          </a:p>
        </p:txBody>
      </p:sp>
    </p:spTree>
    <p:extLst>
      <p:ext uri="{BB962C8B-B14F-4D97-AF65-F5344CB8AC3E}">
        <p14:creationId xmlns:p14="http://schemas.microsoft.com/office/powerpoint/2010/main" val="1842528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93B16C26-13FB-154B-B018-45751A29EC90}" type="slidenum">
              <a:rPr lang="en-US" sz="1333">
                <a:latin typeface="Tahoma" pitchFamily="34" charset="0"/>
                <a:ea typeface="Tahoma" pitchFamily="34" charset="0"/>
                <a:cs typeface="Tahoma" pitchFamily="34" charset="0"/>
              </a:rPr>
              <a:pPr/>
              <a:t>31</a:t>
            </a:fld>
            <a:endParaRPr lang="en-US" sz="1333" dirty="0">
              <a:latin typeface="Tahoma" pitchFamily="34" charset="0"/>
              <a:ea typeface="Tahoma" pitchFamily="34" charset="0"/>
              <a:cs typeface="Tahoma" pitchFamily="34" charset="0"/>
            </a:endParaRPr>
          </a:p>
        </p:txBody>
      </p:sp>
      <p:sp>
        <p:nvSpPr>
          <p:cNvPr id="8" name="TextBox 7"/>
          <p:cNvSpPr txBox="1"/>
          <p:nvPr/>
        </p:nvSpPr>
        <p:spPr>
          <a:xfrm>
            <a:off x="587829" y="1730225"/>
            <a:ext cx="11234057" cy="415498"/>
          </a:xfrm>
          <a:prstGeom prst="rect">
            <a:avLst/>
          </a:prstGeom>
          <a:noFill/>
        </p:spPr>
        <p:txBody>
          <a:bodyPr wrap="square" lIns="0" tIns="0" rIns="0" bIns="0" rtlCol="0">
            <a:spAutoFit/>
          </a:bodyPr>
          <a:lstStyle/>
          <a:p>
            <a:r>
              <a:rPr lang="cs-CZ" sz="2700" b="1" dirty="0">
                <a:solidFill>
                  <a:srgbClr val="005587"/>
                </a:solidFill>
                <a:latin typeface="Tahoma"/>
                <a:cs typeface="Tahoma"/>
              </a:rPr>
              <a:t>Hlavní změny oproti stávajícímu ISQC 1 - pokračování</a:t>
            </a:r>
          </a:p>
        </p:txBody>
      </p:sp>
      <p:sp>
        <p:nvSpPr>
          <p:cNvPr id="6" name="TextBox 5"/>
          <p:cNvSpPr txBox="1"/>
          <p:nvPr/>
        </p:nvSpPr>
        <p:spPr>
          <a:xfrm>
            <a:off x="587829" y="2731368"/>
            <a:ext cx="10770555" cy="2308324"/>
          </a:xfrm>
          <a:prstGeom prst="rect">
            <a:avLst/>
          </a:prstGeom>
          <a:noFill/>
        </p:spPr>
        <p:txBody>
          <a:bodyPr wrap="square" lIns="0" tIns="0" rIns="0" bIns="0" rtlCol="0">
            <a:spAutoFit/>
          </a:bodyPr>
          <a:lstStyle/>
          <a:p>
            <a:pPr marL="457189" indent="-457189">
              <a:buFont typeface="Arial" panose="020B0604020202020204" pitchFamily="34" charset="0"/>
              <a:buChar char="•"/>
            </a:pPr>
            <a:r>
              <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rPr>
              <a:t>Nové požadavky na informace a komunikaci</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 včetně komunikace s externími stranami;</a:t>
            </a:r>
          </a:p>
          <a:p>
            <a:pPr marL="457189" indent="-457189">
              <a:buFont typeface="Arial" panose="020B0604020202020204" pitchFamily="34" charset="0"/>
              <a:buChar char="•"/>
            </a:pPr>
            <a:endPar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endParaRPr>
          </a:p>
          <a:p>
            <a:pPr marL="457189" indent="-457189">
              <a:buFont typeface="Arial" panose="020B0604020202020204" pitchFamily="34" charset="0"/>
              <a:buChar char="•"/>
            </a:pP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Větší požadavky na </a:t>
            </a:r>
            <a:r>
              <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rPr>
              <a:t>monitorovací a nápravný proces</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 jejichž cílem je podpořit aktivnější monitorování systému řízení kvality jako celku a účinnou a včasnou nápravu nedostatků.</a:t>
            </a:r>
          </a:p>
        </p:txBody>
      </p:sp>
      <p:sp>
        <p:nvSpPr>
          <p:cNvPr id="3" name="Zástupný symbol pro číslo snímku 4">
            <a:extLst>
              <a:ext uri="{FF2B5EF4-FFF2-40B4-BE49-F238E27FC236}">
                <a16:creationId xmlns:a16="http://schemas.microsoft.com/office/drawing/2014/main" id="{22A3AE2B-6AB8-DAB2-0F22-9397EDFA5174}"/>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31</a:t>
            </a:fld>
            <a:endParaRPr lang="cs-CZ" dirty="0"/>
          </a:p>
        </p:txBody>
      </p:sp>
    </p:spTree>
    <p:extLst>
      <p:ext uri="{BB962C8B-B14F-4D97-AF65-F5344CB8AC3E}">
        <p14:creationId xmlns:p14="http://schemas.microsoft.com/office/powerpoint/2010/main" val="344595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93B16C26-13FB-154B-B018-45751A29EC90}" type="slidenum">
              <a:rPr lang="en-US" sz="1333">
                <a:latin typeface="Tahoma" pitchFamily="34" charset="0"/>
                <a:ea typeface="Tahoma" pitchFamily="34" charset="0"/>
                <a:cs typeface="Tahoma" pitchFamily="34" charset="0"/>
              </a:rPr>
              <a:pPr/>
              <a:t>32</a:t>
            </a:fld>
            <a:endParaRPr lang="en-US" sz="1333" dirty="0">
              <a:latin typeface="Tahoma" pitchFamily="34" charset="0"/>
              <a:ea typeface="Tahoma" pitchFamily="34" charset="0"/>
              <a:cs typeface="Tahoma" pitchFamily="34" charset="0"/>
            </a:endParaRPr>
          </a:p>
        </p:txBody>
      </p:sp>
      <p:sp>
        <p:nvSpPr>
          <p:cNvPr id="8" name="TextBox 7"/>
          <p:cNvSpPr txBox="1"/>
          <p:nvPr/>
        </p:nvSpPr>
        <p:spPr>
          <a:xfrm>
            <a:off x="955548" y="1637023"/>
            <a:ext cx="9959939" cy="415498"/>
          </a:xfrm>
          <a:prstGeom prst="rect">
            <a:avLst/>
          </a:prstGeom>
          <a:noFill/>
        </p:spPr>
        <p:txBody>
          <a:bodyPr wrap="square" lIns="0" tIns="0" rIns="0" bIns="0" rtlCol="0">
            <a:spAutoFit/>
          </a:bodyPr>
          <a:lstStyle/>
          <a:p>
            <a:r>
              <a:rPr lang="cs-CZ" sz="2700" b="1" dirty="0">
                <a:solidFill>
                  <a:srgbClr val="005587"/>
                </a:solidFill>
                <a:latin typeface="Tahoma"/>
                <a:cs typeface="Tahoma"/>
              </a:rPr>
              <a:t>Složky systému řízení kvality</a:t>
            </a:r>
          </a:p>
        </p:txBody>
      </p:sp>
      <p:sp>
        <p:nvSpPr>
          <p:cNvPr id="6" name="TextBox 5"/>
          <p:cNvSpPr txBox="1"/>
          <p:nvPr/>
        </p:nvSpPr>
        <p:spPr>
          <a:xfrm>
            <a:off x="955548" y="2457848"/>
            <a:ext cx="11066123" cy="3231654"/>
          </a:xfrm>
          <a:prstGeom prst="rect">
            <a:avLst/>
          </a:prstGeom>
          <a:noFill/>
        </p:spPr>
        <p:txBody>
          <a:bodyPr wrap="square" lIns="0" tIns="0" rIns="0" bIns="0" rtlCol="0">
            <a:spAutoFit/>
          </a:bodyPr>
          <a:lstStyle/>
          <a:p>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Systém řízení kvality zahrnuje </a:t>
            </a:r>
            <a:r>
              <a:rPr lang="cs-CZ" sz="2500" b="1" dirty="0">
                <a:solidFill>
                  <a:srgbClr val="005587"/>
                </a:solidFill>
                <a:latin typeface="Tahoma" panose="020B0604030504040204" pitchFamily="34" charset="0"/>
                <a:ea typeface="Tahoma" panose="020B0604030504040204" pitchFamily="34" charset="0"/>
                <a:cs typeface="Tahoma" panose="020B0604030504040204" pitchFamily="34" charset="0"/>
              </a:rPr>
              <a:t>osm </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vzájemně propojených </a:t>
            </a:r>
            <a:r>
              <a:rPr lang="cs-CZ" sz="2500" b="1" dirty="0">
                <a:solidFill>
                  <a:srgbClr val="005587"/>
                </a:solidFill>
                <a:latin typeface="Tahoma" panose="020B0604030504040204" pitchFamily="34" charset="0"/>
                <a:ea typeface="Tahoma" panose="020B0604030504040204" pitchFamily="34" charset="0"/>
                <a:cs typeface="Tahoma" panose="020B0604030504040204" pitchFamily="34" charset="0"/>
              </a:rPr>
              <a:t>složek</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a:t>
            </a:r>
          </a:p>
          <a:p>
            <a:endPar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endParaRPr>
          </a:p>
          <a:p>
            <a:pPr marL="359824" indent="-359824">
              <a:buFont typeface="+mj-lt"/>
              <a:buAutoNum type="alphaLcParenR"/>
            </a:pPr>
            <a:r>
              <a:rPr lang="cs-CZ" sz="2000" u="sng" dirty="0">
                <a:solidFill>
                  <a:srgbClr val="005587"/>
                </a:solidFill>
                <a:latin typeface="Tahoma" panose="020B0604030504040204" pitchFamily="34" charset="0"/>
                <a:ea typeface="Tahoma" panose="020B0604030504040204" pitchFamily="34" charset="0"/>
                <a:cs typeface="Tahoma" panose="020B0604030504040204" pitchFamily="34" charset="0"/>
              </a:rPr>
              <a:t>proces vyhodnocení rizik</a:t>
            </a:r>
            <a:r>
              <a:rPr lang="cs-CZ" sz="2000" dirty="0">
                <a:solidFill>
                  <a:srgbClr val="005587"/>
                </a:solidFill>
                <a:latin typeface="Tahoma" panose="020B0604030504040204" pitchFamily="34" charset="0"/>
                <a:ea typeface="Tahoma" panose="020B0604030504040204" pitchFamily="34" charset="0"/>
                <a:cs typeface="Tahoma" panose="020B0604030504040204" pitchFamily="34" charset="0"/>
              </a:rPr>
              <a:t>; </a:t>
            </a:r>
          </a:p>
          <a:p>
            <a:pPr marL="359824" indent="-359824">
              <a:buFont typeface="+mj-lt"/>
              <a:buAutoNum type="alphaLcParenR"/>
            </a:pPr>
            <a:r>
              <a:rPr lang="cs-CZ" sz="2000" dirty="0">
                <a:solidFill>
                  <a:srgbClr val="005587"/>
                </a:solidFill>
                <a:latin typeface="Tahoma" panose="020B0604030504040204" pitchFamily="34" charset="0"/>
                <a:ea typeface="Tahoma" panose="020B0604030504040204" pitchFamily="34" charset="0"/>
                <a:cs typeface="Tahoma" panose="020B0604030504040204" pitchFamily="34" charset="0"/>
              </a:rPr>
              <a:t>správa, řízení a vedení; </a:t>
            </a:r>
          </a:p>
          <a:p>
            <a:pPr marL="359824" indent="-359824">
              <a:buFont typeface="+mj-lt"/>
              <a:buAutoNum type="alphaLcParenR"/>
            </a:pPr>
            <a:r>
              <a:rPr lang="cs-CZ" sz="2000" dirty="0">
                <a:solidFill>
                  <a:srgbClr val="005587"/>
                </a:solidFill>
                <a:latin typeface="Tahoma" panose="020B0604030504040204" pitchFamily="34" charset="0"/>
                <a:ea typeface="Tahoma" panose="020B0604030504040204" pitchFamily="34" charset="0"/>
                <a:cs typeface="Tahoma" panose="020B0604030504040204" pitchFamily="34" charset="0"/>
              </a:rPr>
              <a:t>příslušné etické požadavky; </a:t>
            </a:r>
          </a:p>
          <a:p>
            <a:pPr marL="359824" indent="-359824">
              <a:buFont typeface="+mj-lt"/>
              <a:buAutoNum type="alphaLcParenR"/>
            </a:pPr>
            <a:r>
              <a:rPr lang="cs-CZ" sz="2000" dirty="0">
                <a:solidFill>
                  <a:srgbClr val="005587"/>
                </a:solidFill>
                <a:latin typeface="Tahoma" panose="020B0604030504040204" pitchFamily="34" charset="0"/>
                <a:ea typeface="Tahoma" panose="020B0604030504040204" pitchFamily="34" charset="0"/>
                <a:cs typeface="Tahoma" panose="020B0604030504040204" pitchFamily="34" charset="0"/>
              </a:rPr>
              <a:t>schvalování nových klientů, resp. nových zakázek a pokračování vztahů s klientem;</a:t>
            </a:r>
          </a:p>
          <a:p>
            <a:pPr marL="359824" indent="-359824">
              <a:buFont typeface="+mj-lt"/>
              <a:buAutoNum type="alphaLcParenR"/>
            </a:pPr>
            <a:r>
              <a:rPr lang="cs-CZ" sz="2000" dirty="0">
                <a:solidFill>
                  <a:srgbClr val="005587"/>
                </a:solidFill>
                <a:latin typeface="Tahoma" panose="020B0604030504040204" pitchFamily="34" charset="0"/>
                <a:ea typeface="Tahoma" panose="020B0604030504040204" pitchFamily="34" charset="0"/>
                <a:cs typeface="Tahoma" panose="020B0604030504040204" pitchFamily="34" charset="0"/>
              </a:rPr>
              <a:t>realizace zakázky; </a:t>
            </a:r>
          </a:p>
          <a:p>
            <a:pPr marL="359824" indent="-359824">
              <a:buFont typeface="+mj-lt"/>
              <a:buAutoNum type="alphaLcParenR"/>
            </a:pPr>
            <a:r>
              <a:rPr lang="cs-CZ" sz="2000" dirty="0">
                <a:solidFill>
                  <a:srgbClr val="005587"/>
                </a:solidFill>
                <a:latin typeface="Tahoma" panose="020B0604030504040204" pitchFamily="34" charset="0"/>
                <a:ea typeface="Tahoma" panose="020B0604030504040204" pitchFamily="34" charset="0"/>
                <a:cs typeface="Tahoma" panose="020B0604030504040204" pitchFamily="34" charset="0"/>
              </a:rPr>
              <a:t>zdroje; </a:t>
            </a:r>
          </a:p>
          <a:p>
            <a:pPr marL="359824" indent="-359824">
              <a:buFont typeface="+mj-lt"/>
              <a:buAutoNum type="alphaLcParenR"/>
            </a:pPr>
            <a:r>
              <a:rPr lang="pt-BR" sz="2000" dirty="0">
                <a:solidFill>
                  <a:srgbClr val="005587"/>
                </a:solidFill>
                <a:latin typeface="Tahoma" panose="020B0604030504040204" pitchFamily="34" charset="0"/>
                <a:ea typeface="Tahoma" panose="020B0604030504040204" pitchFamily="34" charset="0"/>
                <a:cs typeface="Tahoma" panose="020B0604030504040204" pitchFamily="34" charset="0"/>
              </a:rPr>
              <a:t>informace a komunikace; </a:t>
            </a:r>
            <a:endParaRPr lang="cs-CZ" sz="2000" dirty="0">
              <a:solidFill>
                <a:srgbClr val="005587"/>
              </a:solidFill>
              <a:latin typeface="Tahoma" panose="020B0604030504040204" pitchFamily="34" charset="0"/>
              <a:ea typeface="Tahoma" panose="020B0604030504040204" pitchFamily="34" charset="0"/>
              <a:cs typeface="Tahoma" panose="020B0604030504040204" pitchFamily="34" charset="0"/>
            </a:endParaRPr>
          </a:p>
          <a:p>
            <a:pPr marL="359824" indent="-359824">
              <a:buFont typeface="+mj-lt"/>
              <a:buAutoNum type="alphaLcParenR"/>
            </a:pPr>
            <a:r>
              <a:rPr lang="pt-BR" sz="2000" u="sng" dirty="0">
                <a:solidFill>
                  <a:srgbClr val="005587"/>
                </a:solidFill>
                <a:latin typeface="Tahoma" panose="020B0604030504040204" pitchFamily="34" charset="0"/>
                <a:ea typeface="Tahoma" panose="020B0604030504040204" pitchFamily="34" charset="0"/>
                <a:cs typeface="Tahoma" panose="020B0604030504040204" pitchFamily="34" charset="0"/>
              </a:rPr>
              <a:t>monitorovací a nápravný proces</a:t>
            </a:r>
            <a:endParaRPr lang="cs-CZ" sz="2000" u="sng" dirty="0">
              <a:solidFill>
                <a:srgbClr val="005587"/>
              </a:solidFill>
              <a:latin typeface="Tahoma" panose="020B0604030504040204" pitchFamily="34" charset="0"/>
              <a:ea typeface="Tahoma" panose="020B0604030504040204" pitchFamily="34" charset="0"/>
              <a:cs typeface="Tahoma" panose="020B0604030504040204" pitchFamily="34" charset="0"/>
            </a:endParaRPr>
          </a:p>
        </p:txBody>
      </p:sp>
      <p:sp>
        <p:nvSpPr>
          <p:cNvPr id="3" name="Zástupný symbol pro číslo snímku 4">
            <a:extLst>
              <a:ext uri="{FF2B5EF4-FFF2-40B4-BE49-F238E27FC236}">
                <a16:creationId xmlns:a16="http://schemas.microsoft.com/office/drawing/2014/main" id="{4CC5CD07-36AA-BC5D-875D-32015EADEAE2}"/>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32</a:t>
            </a:fld>
            <a:endParaRPr lang="cs-CZ" dirty="0"/>
          </a:p>
        </p:txBody>
      </p:sp>
    </p:spTree>
    <p:extLst>
      <p:ext uri="{BB962C8B-B14F-4D97-AF65-F5344CB8AC3E}">
        <p14:creationId xmlns:p14="http://schemas.microsoft.com/office/powerpoint/2010/main" val="1876963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endParaRPr lang="en-US" sz="1333" dirty="0">
              <a:latin typeface="Tahoma" pitchFamily="34" charset="0"/>
              <a:ea typeface="Tahoma" pitchFamily="34" charset="0"/>
              <a:cs typeface="Tahoma" pitchFamily="34" charset="0"/>
            </a:endParaRPr>
          </a:p>
        </p:txBody>
      </p:sp>
      <p:sp>
        <p:nvSpPr>
          <p:cNvPr id="8" name="TextBox 7"/>
          <p:cNvSpPr txBox="1"/>
          <p:nvPr/>
        </p:nvSpPr>
        <p:spPr>
          <a:xfrm>
            <a:off x="759605" y="1107241"/>
            <a:ext cx="9959939" cy="415498"/>
          </a:xfrm>
          <a:prstGeom prst="rect">
            <a:avLst/>
          </a:prstGeom>
          <a:noFill/>
        </p:spPr>
        <p:txBody>
          <a:bodyPr wrap="square" lIns="0" tIns="0" rIns="0" bIns="0" rtlCol="0">
            <a:spAutoFit/>
          </a:bodyPr>
          <a:lstStyle/>
          <a:p>
            <a:r>
              <a:rPr lang="cs-CZ" sz="2700" b="1" dirty="0">
                <a:solidFill>
                  <a:srgbClr val="005587"/>
                </a:solidFill>
                <a:latin typeface="Tahoma"/>
                <a:cs typeface="Tahoma"/>
              </a:rPr>
              <a:t>Složky systému řízení kvality</a:t>
            </a:r>
          </a:p>
        </p:txBody>
      </p:sp>
      <p:sp>
        <p:nvSpPr>
          <p:cNvPr id="6" name="TextBox 5"/>
          <p:cNvSpPr txBox="1"/>
          <p:nvPr/>
        </p:nvSpPr>
        <p:spPr>
          <a:xfrm>
            <a:off x="493059" y="1818954"/>
            <a:ext cx="11421035" cy="4527971"/>
          </a:xfrm>
          <a:prstGeom prst="rect">
            <a:avLst/>
          </a:prstGeom>
          <a:noFill/>
        </p:spPr>
        <p:txBody>
          <a:bodyPr wrap="square" lIns="0" tIns="0" rIns="0" bIns="0" rtlCol="0">
            <a:spAutoFit/>
          </a:bodyPr>
          <a:lstStyle/>
          <a:p>
            <a:pPr>
              <a:lnSpc>
                <a:spcPct val="120000"/>
              </a:lnSpc>
              <a:spcBef>
                <a:spcPts val="267"/>
              </a:spcBef>
            </a:pP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ISQM 1 </a:t>
            </a:r>
            <a:r>
              <a:rPr lang="cs-CZ" sz="1600" b="1" u="sng" dirty="0">
                <a:solidFill>
                  <a:srgbClr val="005587"/>
                </a:solidFill>
                <a:latin typeface="Tahoma" panose="020B0604030504040204" pitchFamily="34" charset="0"/>
                <a:ea typeface="Tahoma" panose="020B0604030504040204" pitchFamily="34" charset="0"/>
                <a:cs typeface="Tahoma" panose="020B0604030504040204" pitchFamily="34" charset="0"/>
              </a:rPr>
              <a:t>požaduje</a:t>
            </a: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 aby auditor: </a:t>
            </a:r>
          </a:p>
          <a:p>
            <a:pPr marL="359824" indent="-359824">
              <a:lnSpc>
                <a:spcPct val="120000"/>
              </a:lnSpc>
              <a:spcBef>
                <a:spcPts val="267"/>
              </a:spcBef>
              <a:buFont typeface="Arial" panose="020B0604020202020204" pitchFamily="34" charset="0"/>
              <a:buChar char="•"/>
            </a:pP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definoval </a:t>
            </a:r>
            <a:r>
              <a:rPr lang="cs-CZ" sz="1600" b="1" dirty="0">
                <a:solidFill>
                  <a:srgbClr val="005587"/>
                </a:solidFill>
                <a:latin typeface="Tahoma" panose="020B0604030504040204" pitchFamily="34" charset="0"/>
                <a:ea typeface="Tahoma" panose="020B0604030504040204" pitchFamily="34" charset="0"/>
                <a:cs typeface="Tahoma" panose="020B0604030504040204" pitchFamily="34" charset="0"/>
              </a:rPr>
              <a:t>kvalitativní cíle </a:t>
            </a: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pro šest složek systému řízení kvality</a:t>
            </a:r>
          </a:p>
          <a:p>
            <a:pPr marL="601118" lvl="1" indent="-241294">
              <a:lnSpc>
                <a:spcPct val="120000"/>
              </a:lnSpc>
              <a:spcBef>
                <a:spcPts val="267"/>
              </a:spcBef>
              <a:buFont typeface="Wingdings" panose="05000000000000000000" pitchFamily="2" charset="2"/>
              <a:buChar char="ü"/>
            </a:pP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správa, řízení a vedení (5 kvalitativních cílů); </a:t>
            </a:r>
          </a:p>
          <a:p>
            <a:pPr marL="601118" lvl="1" indent="-241294">
              <a:lnSpc>
                <a:spcPct val="120000"/>
              </a:lnSpc>
              <a:spcBef>
                <a:spcPts val="267"/>
              </a:spcBef>
              <a:buFont typeface="Wingdings" panose="05000000000000000000" pitchFamily="2" charset="2"/>
              <a:buChar char="ü"/>
            </a:pP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etické požadavky (2 kvalitativní cíle); </a:t>
            </a:r>
          </a:p>
          <a:p>
            <a:pPr marL="601118" lvl="1" indent="-241294">
              <a:lnSpc>
                <a:spcPct val="120000"/>
              </a:lnSpc>
              <a:spcBef>
                <a:spcPts val="267"/>
              </a:spcBef>
              <a:buFont typeface="Wingdings" panose="05000000000000000000" pitchFamily="2" charset="2"/>
              <a:buChar char="ü"/>
            </a:pP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schvalování nových klientů, zakázek nebo pokračování vztahů s klientem (2 kvalitativní cíle); </a:t>
            </a:r>
          </a:p>
          <a:p>
            <a:pPr marL="601118" lvl="1" indent="-241294">
              <a:lnSpc>
                <a:spcPct val="120000"/>
              </a:lnSpc>
              <a:spcBef>
                <a:spcPts val="267"/>
              </a:spcBef>
              <a:buFont typeface="Wingdings" panose="05000000000000000000" pitchFamily="2" charset="2"/>
              <a:buChar char="ü"/>
            </a:pP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realizace zakázky (6 kvalitativních cílů); </a:t>
            </a:r>
          </a:p>
          <a:p>
            <a:pPr marL="601118" lvl="1" indent="-241294">
              <a:lnSpc>
                <a:spcPct val="120000"/>
              </a:lnSpc>
              <a:spcBef>
                <a:spcPts val="267"/>
              </a:spcBef>
              <a:buFont typeface="Wingdings" panose="05000000000000000000" pitchFamily="2" charset="2"/>
              <a:buChar char="ü"/>
            </a:pP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zdroje (8 kvalitativních cílů); </a:t>
            </a:r>
          </a:p>
          <a:p>
            <a:pPr marL="601118" lvl="1" indent="-241294">
              <a:lnSpc>
                <a:spcPct val="120000"/>
              </a:lnSpc>
              <a:spcBef>
                <a:spcPts val="267"/>
              </a:spcBef>
              <a:buFont typeface="Wingdings" panose="05000000000000000000" pitchFamily="2" charset="2"/>
              <a:buChar char="ü"/>
            </a:pP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informace a komunikace (4 kvalitativní cíle); </a:t>
            </a:r>
          </a:p>
          <a:p>
            <a:pPr marL="359824" lvl="1" indent="-359824">
              <a:lnSpc>
                <a:spcPct val="120000"/>
              </a:lnSpc>
              <a:spcBef>
                <a:spcPts val="267"/>
              </a:spcBef>
            </a:pP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 	navrhl </a:t>
            </a:r>
            <a:r>
              <a:rPr lang="cs-CZ" sz="1600" b="1" dirty="0">
                <a:solidFill>
                  <a:srgbClr val="005587"/>
                </a:solidFill>
                <a:latin typeface="Tahoma" panose="020B0604030504040204" pitchFamily="34" charset="0"/>
                <a:ea typeface="Tahoma" panose="020B0604030504040204" pitchFamily="34" charset="0"/>
                <a:cs typeface="Tahoma" panose="020B0604030504040204" pitchFamily="34" charset="0"/>
              </a:rPr>
              <a:t>proces pro identifikaci a vyhodnocení rizik</a:t>
            </a: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 která ohrožují naplnění kvalitativních cílů, a výsledek procesu zdokumentoval; </a:t>
            </a:r>
          </a:p>
          <a:p>
            <a:pPr marL="359824" lvl="1" indent="-359824">
              <a:lnSpc>
                <a:spcPct val="120000"/>
              </a:lnSpc>
              <a:spcBef>
                <a:spcPts val="267"/>
              </a:spcBef>
              <a:buFont typeface="Arial" panose="020B0604020202020204" pitchFamily="34" charset="0"/>
              <a:buChar char="•"/>
            </a:pPr>
            <a:r>
              <a:rPr lang="cs-CZ" sz="1600" b="1" dirty="0">
                <a:solidFill>
                  <a:srgbClr val="005587"/>
                </a:solidFill>
                <a:latin typeface="Tahoma" panose="020B0604030504040204" pitchFamily="34" charset="0"/>
                <a:ea typeface="Tahoma" panose="020B0604030504040204" pitchFamily="34" charset="0"/>
                <a:cs typeface="Tahoma" panose="020B0604030504040204" pitchFamily="34" charset="0"/>
              </a:rPr>
              <a:t>navrhl a implementoval reakce </a:t>
            </a: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(zavedl pravidla a postupy), aby identifikovaná rizika ohrožující kvalitu minimalizoval; </a:t>
            </a:r>
          </a:p>
          <a:p>
            <a:pPr marL="359824" lvl="1" indent="-359824">
              <a:lnSpc>
                <a:spcPct val="120000"/>
              </a:lnSpc>
              <a:spcBef>
                <a:spcPts val="267"/>
              </a:spcBef>
              <a:buFont typeface="Arial" panose="020B0604020202020204" pitchFamily="34" charset="0"/>
              <a:buChar char="•"/>
            </a:pPr>
            <a:r>
              <a:rPr lang="cs-CZ" sz="1600" b="1" dirty="0">
                <a:solidFill>
                  <a:srgbClr val="005587"/>
                </a:solidFill>
                <a:latin typeface="Tahoma" panose="020B0604030504040204" pitchFamily="34" charset="0"/>
                <a:ea typeface="Tahoma" panose="020B0604030504040204" pitchFamily="34" charset="0"/>
                <a:cs typeface="Tahoma" panose="020B0604030504040204" pitchFamily="34" charset="0"/>
              </a:rPr>
              <a:t>navrhl a zdokumentoval monitorovací a nápravný proces</a:t>
            </a: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 který zajistí, že jsou zavedené reakce vhodné a funkční nebo v opačném případě zajistí jejich úpravu; </a:t>
            </a:r>
          </a:p>
          <a:p>
            <a:pPr marL="359824" lvl="1" indent="-359824">
              <a:lnSpc>
                <a:spcPct val="120000"/>
              </a:lnSpc>
              <a:spcBef>
                <a:spcPts val="267"/>
              </a:spcBef>
              <a:buFont typeface="Arial" panose="020B0604020202020204" pitchFamily="34" charset="0"/>
              <a:buChar char="•"/>
            </a:pP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vyhodnotil minimálně </a:t>
            </a:r>
            <a:r>
              <a:rPr lang="cs-CZ" sz="1600" b="1" dirty="0">
                <a:solidFill>
                  <a:srgbClr val="005587"/>
                </a:solidFill>
                <a:latin typeface="Tahoma" panose="020B0604030504040204" pitchFamily="34" charset="0"/>
                <a:ea typeface="Tahoma" panose="020B0604030504040204" pitchFamily="34" charset="0"/>
                <a:cs typeface="Tahoma" panose="020B0604030504040204" pitchFamily="34" charset="0"/>
              </a:rPr>
              <a:t>1x ročně </a:t>
            </a:r>
            <a:r>
              <a:rPr lang="cs-CZ" sz="1600" dirty="0">
                <a:solidFill>
                  <a:srgbClr val="005587"/>
                </a:solidFill>
                <a:latin typeface="Tahoma" panose="020B0604030504040204" pitchFamily="34" charset="0"/>
                <a:ea typeface="Tahoma" panose="020B0604030504040204" pitchFamily="34" charset="0"/>
                <a:cs typeface="Tahoma" panose="020B0604030504040204" pitchFamily="34" charset="0"/>
              </a:rPr>
              <a:t>systém řízení kvality a učinil jeden ze tří standardem definovaných závěrů (ISQM 1.54).</a:t>
            </a:r>
            <a:endParaRPr lang="cs-CZ" sz="1600" i="1" dirty="0">
              <a:solidFill>
                <a:srgbClr val="005587"/>
              </a:solidFill>
              <a:latin typeface="Tahoma" panose="020B0604030504040204" pitchFamily="34" charset="0"/>
              <a:ea typeface="Tahoma" panose="020B0604030504040204" pitchFamily="34" charset="0"/>
              <a:cs typeface="Tahoma" panose="020B0604030504040204" pitchFamily="34" charset="0"/>
            </a:endParaRPr>
          </a:p>
        </p:txBody>
      </p:sp>
      <p:sp>
        <p:nvSpPr>
          <p:cNvPr id="3" name="Zástupný symbol pro číslo snímku 4">
            <a:extLst>
              <a:ext uri="{FF2B5EF4-FFF2-40B4-BE49-F238E27FC236}">
                <a16:creationId xmlns:a16="http://schemas.microsoft.com/office/drawing/2014/main" id="{36342879-B122-FEC0-9FB6-F967C951DEB9}"/>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33</a:t>
            </a:fld>
            <a:endParaRPr lang="cs-CZ" dirty="0"/>
          </a:p>
        </p:txBody>
      </p:sp>
    </p:spTree>
    <p:extLst>
      <p:ext uri="{BB962C8B-B14F-4D97-AF65-F5344CB8AC3E}">
        <p14:creationId xmlns:p14="http://schemas.microsoft.com/office/powerpoint/2010/main" val="1411378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93B16C26-13FB-154B-B018-45751A29EC90}" type="slidenum">
              <a:rPr lang="en-US" sz="1333">
                <a:latin typeface="Tahoma" pitchFamily="34" charset="0"/>
                <a:ea typeface="Tahoma" pitchFamily="34" charset="0"/>
                <a:cs typeface="Tahoma" pitchFamily="34" charset="0"/>
              </a:rPr>
              <a:pPr/>
              <a:t>34</a:t>
            </a:fld>
            <a:endParaRPr lang="en-US" sz="1333" dirty="0">
              <a:latin typeface="Tahoma" pitchFamily="34" charset="0"/>
              <a:ea typeface="Tahoma" pitchFamily="34" charset="0"/>
              <a:cs typeface="Tahoma" pitchFamily="34" charset="0"/>
            </a:endParaRPr>
          </a:p>
        </p:txBody>
      </p:sp>
      <p:sp>
        <p:nvSpPr>
          <p:cNvPr id="8" name="TextBox 7"/>
          <p:cNvSpPr txBox="1"/>
          <p:nvPr/>
        </p:nvSpPr>
        <p:spPr>
          <a:xfrm>
            <a:off x="995960" y="1544798"/>
            <a:ext cx="9959939" cy="415498"/>
          </a:xfrm>
          <a:prstGeom prst="rect">
            <a:avLst/>
          </a:prstGeom>
          <a:noFill/>
        </p:spPr>
        <p:txBody>
          <a:bodyPr wrap="square" lIns="0" tIns="0" rIns="0" bIns="0" rtlCol="0">
            <a:spAutoFit/>
          </a:bodyPr>
          <a:lstStyle/>
          <a:p>
            <a:r>
              <a:rPr lang="cs-CZ" sz="2700" b="1" dirty="0">
                <a:solidFill>
                  <a:srgbClr val="005587"/>
                </a:solidFill>
                <a:latin typeface="Tahoma"/>
                <a:cs typeface="Tahoma"/>
              </a:rPr>
              <a:t>Složky systému řízení kvality - pokračování</a:t>
            </a:r>
          </a:p>
        </p:txBody>
      </p:sp>
      <p:pic>
        <p:nvPicPr>
          <p:cNvPr id="17" name="Obrázek 16">
            <a:extLst>
              <a:ext uri="{FF2B5EF4-FFF2-40B4-BE49-F238E27FC236}">
                <a16:creationId xmlns:a16="http://schemas.microsoft.com/office/drawing/2014/main" id="{2F994309-A0A0-48EE-ACDC-475FD30AB88D}"/>
              </a:ext>
            </a:extLst>
          </p:cNvPr>
          <p:cNvPicPr>
            <a:picLocks noChangeAspect="1"/>
          </p:cNvPicPr>
          <p:nvPr/>
        </p:nvPicPr>
        <p:blipFill>
          <a:blip r:embed="rId3"/>
          <a:stretch>
            <a:fillRect/>
          </a:stretch>
        </p:blipFill>
        <p:spPr>
          <a:xfrm>
            <a:off x="955550" y="2157571"/>
            <a:ext cx="5001905" cy="998784"/>
          </a:xfrm>
          <a:prstGeom prst="rect">
            <a:avLst/>
          </a:prstGeom>
        </p:spPr>
      </p:pic>
      <p:pic>
        <p:nvPicPr>
          <p:cNvPr id="19" name="Obrázek 18">
            <a:extLst>
              <a:ext uri="{FF2B5EF4-FFF2-40B4-BE49-F238E27FC236}">
                <a16:creationId xmlns:a16="http://schemas.microsoft.com/office/drawing/2014/main" id="{F667A9BC-9383-45C3-B004-D0A39D850220}"/>
              </a:ext>
            </a:extLst>
          </p:cNvPr>
          <p:cNvPicPr>
            <a:picLocks noChangeAspect="1"/>
          </p:cNvPicPr>
          <p:nvPr/>
        </p:nvPicPr>
        <p:blipFill>
          <a:blip r:embed="rId4"/>
          <a:stretch>
            <a:fillRect/>
          </a:stretch>
        </p:blipFill>
        <p:spPr>
          <a:xfrm>
            <a:off x="955550" y="3156355"/>
            <a:ext cx="5001905" cy="1360519"/>
          </a:xfrm>
          <a:prstGeom prst="rect">
            <a:avLst/>
          </a:prstGeom>
        </p:spPr>
      </p:pic>
      <p:pic>
        <p:nvPicPr>
          <p:cNvPr id="21" name="Obrázek 20">
            <a:extLst>
              <a:ext uri="{FF2B5EF4-FFF2-40B4-BE49-F238E27FC236}">
                <a16:creationId xmlns:a16="http://schemas.microsoft.com/office/drawing/2014/main" id="{796D4A8A-38F9-47E4-9BE5-F16EB2B7F445}"/>
              </a:ext>
            </a:extLst>
          </p:cNvPr>
          <p:cNvPicPr>
            <a:picLocks noChangeAspect="1"/>
          </p:cNvPicPr>
          <p:nvPr/>
        </p:nvPicPr>
        <p:blipFill>
          <a:blip r:embed="rId5"/>
          <a:stretch>
            <a:fillRect/>
          </a:stretch>
        </p:blipFill>
        <p:spPr>
          <a:xfrm>
            <a:off x="949649" y="4593945"/>
            <a:ext cx="5001905" cy="861879"/>
          </a:xfrm>
          <a:prstGeom prst="rect">
            <a:avLst/>
          </a:prstGeom>
        </p:spPr>
      </p:pic>
      <p:pic>
        <p:nvPicPr>
          <p:cNvPr id="23" name="Obrázek 22">
            <a:extLst>
              <a:ext uri="{FF2B5EF4-FFF2-40B4-BE49-F238E27FC236}">
                <a16:creationId xmlns:a16="http://schemas.microsoft.com/office/drawing/2014/main" id="{25153900-F240-4024-8A74-BE9FFA748674}"/>
              </a:ext>
            </a:extLst>
          </p:cNvPr>
          <p:cNvPicPr>
            <a:picLocks noChangeAspect="1"/>
          </p:cNvPicPr>
          <p:nvPr/>
        </p:nvPicPr>
        <p:blipFill>
          <a:blip r:embed="rId6"/>
          <a:stretch>
            <a:fillRect/>
          </a:stretch>
        </p:blipFill>
        <p:spPr>
          <a:xfrm>
            <a:off x="6234548" y="2157571"/>
            <a:ext cx="4442691" cy="3298253"/>
          </a:xfrm>
          <a:prstGeom prst="rect">
            <a:avLst/>
          </a:prstGeom>
        </p:spPr>
      </p:pic>
      <p:pic>
        <p:nvPicPr>
          <p:cNvPr id="25" name="Obrázek 24">
            <a:extLst>
              <a:ext uri="{FF2B5EF4-FFF2-40B4-BE49-F238E27FC236}">
                <a16:creationId xmlns:a16="http://schemas.microsoft.com/office/drawing/2014/main" id="{09296A9C-973A-47F1-B36D-50163ED20C6A}"/>
              </a:ext>
            </a:extLst>
          </p:cNvPr>
          <p:cNvPicPr>
            <a:picLocks noChangeAspect="1"/>
          </p:cNvPicPr>
          <p:nvPr/>
        </p:nvPicPr>
        <p:blipFill>
          <a:blip r:embed="rId7"/>
          <a:stretch>
            <a:fillRect/>
          </a:stretch>
        </p:blipFill>
        <p:spPr>
          <a:xfrm>
            <a:off x="955550" y="5528716"/>
            <a:ext cx="5020380" cy="1002473"/>
          </a:xfrm>
          <a:prstGeom prst="rect">
            <a:avLst/>
          </a:prstGeom>
        </p:spPr>
      </p:pic>
      <p:pic>
        <p:nvPicPr>
          <p:cNvPr id="27" name="Obrázek 26">
            <a:extLst>
              <a:ext uri="{FF2B5EF4-FFF2-40B4-BE49-F238E27FC236}">
                <a16:creationId xmlns:a16="http://schemas.microsoft.com/office/drawing/2014/main" id="{B15FA271-3A2E-4E29-8599-8A3186B5E0E3}"/>
              </a:ext>
            </a:extLst>
          </p:cNvPr>
          <p:cNvPicPr>
            <a:picLocks noChangeAspect="1"/>
          </p:cNvPicPr>
          <p:nvPr/>
        </p:nvPicPr>
        <p:blipFill>
          <a:blip r:embed="rId8"/>
          <a:stretch>
            <a:fillRect/>
          </a:stretch>
        </p:blipFill>
        <p:spPr>
          <a:xfrm>
            <a:off x="6234548" y="5598372"/>
            <a:ext cx="4442691" cy="929129"/>
          </a:xfrm>
          <a:prstGeom prst="rect">
            <a:avLst/>
          </a:prstGeom>
        </p:spPr>
      </p:pic>
      <p:cxnSp>
        <p:nvCxnSpPr>
          <p:cNvPr id="6" name="Přímá spojnice 5">
            <a:extLst>
              <a:ext uri="{FF2B5EF4-FFF2-40B4-BE49-F238E27FC236}">
                <a16:creationId xmlns:a16="http://schemas.microsoft.com/office/drawing/2014/main" id="{1C929E49-B380-4B88-B175-91ED9FF5CCDE}"/>
              </a:ext>
            </a:extLst>
          </p:cNvPr>
          <p:cNvCxnSpPr/>
          <p:nvPr/>
        </p:nvCxnSpPr>
        <p:spPr>
          <a:xfrm>
            <a:off x="3398982" y="3611419"/>
            <a:ext cx="498764"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5" name="Přímá spojnice 14">
            <a:extLst>
              <a:ext uri="{FF2B5EF4-FFF2-40B4-BE49-F238E27FC236}">
                <a16:creationId xmlns:a16="http://schemas.microsoft.com/office/drawing/2014/main" id="{4A68DA37-A1BC-489C-BC0F-4B0691009071}"/>
              </a:ext>
            </a:extLst>
          </p:cNvPr>
          <p:cNvCxnSpPr/>
          <p:nvPr/>
        </p:nvCxnSpPr>
        <p:spPr>
          <a:xfrm>
            <a:off x="5394037" y="3611419"/>
            <a:ext cx="498764"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6" name="Přímá spojnice 15">
            <a:extLst>
              <a:ext uri="{FF2B5EF4-FFF2-40B4-BE49-F238E27FC236}">
                <a16:creationId xmlns:a16="http://schemas.microsoft.com/office/drawing/2014/main" id="{00EDC90C-E195-4317-A990-911FEA1176C7}"/>
              </a:ext>
            </a:extLst>
          </p:cNvPr>
          <p:cNvCxnSpPr>
            <a:cxnSpLocks/>
          </p:cNvCxnSpPr>
          <p:nvPr/>
        </p:nvCxnSpPr>
        <p:spPr>
          <a:xfrm>
            <a:off x="3398981" y="4128655"/>
            <a:ext cx="1117600"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8" name="Přímá spojnice 17">
            <a:extLst>
              <a:ext uri="{FF2B5EF4-FFF2-40B4-BE49-F238E27FC236}">
                <a16:creationId xmlns:a16="http://schemas.microsoft.com/office/drawing/2014/main" id="{0BB558AA-7555-4908-A51B-3CA0F24FE34F}"/>
              </a:ext>
            </a:extLst>
          </p:cNvPr>
          <p:cNvCxnSpPr>
            <a:cxnSpLocks/>
          </p:cNvCxnSpPr>
          <p:nvPr/>
        </p:nvCxnSpPr>
        <p:spPr>
          <a:xfrm>
            <a:off x="3103418" y="2789383"/>
            <a:ext cx="2789383"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0" name="Přímá spojnice 19">
            <a:extLst>
              <a:ext uri="{FF2B5EF4-FFF2-40B4-BE49-F238E27FC236}">
                <a16:creationId xmlns:a16="http://schemas.microsoft.com/office/drawing/2014/main" id="{84A4EF78-E5DE-49F3-AE11-DF3D7882F570}"/>
              </a:ext>
            </a:extLst>
          </p:cNvPr>
          <p:cNvCxnSpPr>
            <a:cxnSpLocks/>
          </p:cNvCxnSpPr>
          <p:nvPr/>
        </p:nvCxnSpPr>
        <p:spPr>
          <a:xfrm>
            <a:off x="3103418" y="2927928"/>
            <a:ext cx="858983"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2" name="Přímá spojnice 21">
            <a:extLst>
              <a:ext uri="{FF2B5EF4-FFF2-40B4-BE49-F238E27FC236}">
                <a16:creationId xmlns:a16="http://schemas.microsoft.com/office/drawing/2014/main" id="{DE28A200-9870-441A-BE18-D686D4CA2040}"/>
              </a:ext>
            </a:extLst>
          </p:cNvPr>
          <p:cNvCxnSpPr>
            <a:cxnSpLocks/>
          </p:cNvCxnSpPr>
          <p:nvPr/>
        </p:nvCxnSpPr>
        <p:spPr>
          <a:xfrm>
            <a:off x="3103418" y="4821383"/>
            <a:ext cx="415637" cy="0"/>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24" name="Přímá spojnice 23">
            <a:extLst>
              <a:ext uri="{FF2B5EF4-FFF2-40B4-BE49-F238E27FC236}">
                <a16:creationId xmlns:a16="http://schemas.microsoft.com/office/drawing/2014/main" id="{08AA578B-19F7-42C7-9AE1-A3F8F0FA902C}"/>
              </a:ext>
            </a:extLst>
          </p:cNvPr>
          <p:cNvCxnSpPr>
            <a:cxnSpLocks/>
          </p:cNvCxnSpPr>
          <p:nvPr/>
        </p:nvCxnSpPr>
        <p:spPr>
          <a:xfrm>
            <a:off x="5107709" y="4821383"/>
            <a:ext cx="785092" cy="0"/>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26" name="Přímá spojnice 25">
            <a:extLst>
              <a:ext uri="{FF2B5EF4-FFF2-40B4-BE49-F238E27FC236}">
                <a16:creationId xmlns:a16="http://schemas.microsoft.com/office/drawing/2014/main" id="{B94EF548-893E-4A2B-954D-054E68823428}"/>
              </a:ext>
            </a:extLst>
          </p:cNvPr>
          <p:cNvCxnSpPr>
            <a:cxnSpLocks/>
          </p:cNvCxnSpPr>
          <p:nvPr/>
        </p:nvCxnSpPr>
        <p:spPr>
          <a:xfrm>
            <a:off x="3103417" y="4959928"/>
            <a:ext cx="1099128" cy="0"/>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28" name="Přímá spojnice 27">
            <a:extLst>
              <a:ext uri="{FF2B5EF4-FFF2-40B4-BE49-F238E27FC236}">
                <a16:creationId xmlns:a16="http://schemas.microsoft.com/office/drawing/2014/main" id="{2F0B3FD8-A42A-4D06-A32A-4C9DBD96D79F}"/>
              </a:ext>
            </a:extLst>
          </p:cNvPr>
          <p:cNvCxnSpPr>
            <a:cxnSpLocks/>
          </p:cNvCxnSpPr>
          <p:nvPr/>
        </p:nvCxnSpPr>
        <p:spPr>
          <a:xfrm>
            <a:off x="8127999" y="2382983"/>
            <a:ext cx="840511"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31" name="Přímá spojnice 30">
            <a:extLst>
              <a:ext uri="{FF2B5EF4-FFF2-40B4-BE49-F238E27FC236}">
                <a16:creationId xmlns:a16="http://schemas.microsoft.com/office/drawing/2014/main" id="{7698DAA9-656C-4452-A5BF-F3EBE47C437A}"/>
              </a:ext>
            </a:extLst>
          </p:cNvPr>
          <p:cNvCxnSpPr>
            <a:cxnSpLocks/>
          </p:cNvCxnSpPr>
          <p:nvPr/>
        </p:nvCxnSpPr>
        <p:spPr>
          <a:xfrm>
            <a:off x="8146471" y="3260437"/>
            <a:ext cx="117302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32" name="Přímá spojnice 31">
            <a:extLst>
              <a:ext uri="{FF2B5EF4-FFF2-40B4-BE49-F238E27FC236}">
                <a16:creationId xmlns:a16="http://schemas.microsoft.com/office/drawing/2014/main" id="{3962D219-52DF-4972-91AD-977A1FDE4CDC}"/>
              </a:ext>
            </a:extLst>
          </p:cNvPr>
          <p:cNvCxnSpPr>
            <a:cxnSpLocks/>
          </p:cNvCxnSpPr>
          <p:nvPr/>
        </p:nvCxnSpPr>
        <p:spPr>
          <a:xfrm>
            <a:off x="8164941" y="4285675"/>
            <a:ext cx="1080659"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33" name="Přímá spojnice 32">
            <a:extLst>
              <a:ext uri="{FF2B5EF4-FFF2-40B4-BE49-F238E27FC236}">
                <a16:creationId xmlns:a16="http://schemas.microsoft.com/office/drawing/2014/main" id="{627A9C48-0767-4C8C-B4C9-15184014FF80}"/>
              </a:ext>
            </a:extLst>
          </p:cNvPr>
          <p:cNvCxnSpPr>
            <a:cxnSpLocks/>
          </p:cNvCxnSpPr>
          <p:nvPr/>
        </p:nvCxnSpPr>
        <p:spPr>
          <a:xfrm>
            <a:off x="8146471" y="5846620"/>
            <a:ext cx="369456" cy="0"/>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 name="Přímá spojnice 33">
            <a:extLst>
              <a:ext uri="{FF2B5EF4-FFF2-40B4-BE49-F238E27FC236}">
                <a16:creationId xmlns:a16="http://schemas.microsoft.com/office/drawing/2014/main" id="{77946E6D-66A4-4906-BEC0-7EC45BCCFDE2}"/>
              </a:ext>
            </a:extLst>
          </p:cNvPr>
          <p:cNvCxnSpPr>
            <a:cxnSpLocks/>
          </p:cNvCxnSpPr>
          <p:nvPr/>
        </p:nvCxnSpPr>
        <p:spPr>
          <a:xfrm>
            <a:off x="3103417" y="5754256"/>
            <a:ext cx="369456" cy="0"/>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35" name="Přímá spojnice 34">
            <a:extLst>
              <a:ext uri="{FF2B5EF4-FFF2-40B4-BE49-F238E27FC236}">
                <a16:creationId xmlns:a16="http://schemas.microsoft.com/office/drawing/2014/main" id="{E0A50772-43FD-48CB-8ED3-14BAD61229F7}"/>
              </a:ext>
            </a:extLst>
          </p:cNvPr>
          <p:cNvCxnSpPr>
            <a:cxnSpLocks/>
          </p:cNvCxnSpPr>
          <p:nvPr/>
        </p:nvCxnSpPr>
        <p:spPr>
          <a:xfrm>
            <a:off x="3103418" y="6356351"/>
            <a:ext cx="434111" cy="0"/>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Přímá spojnice 44">
            <a:extLst>
              <a:ext uri="{FF2B5EF4-FFF2-40B4-BE49-F238E27FC236}">
                <a16:creationId xmlns:a16="http://schemas.microsoft.com/office/drawing/2014/main" id="{AAD10BA3-8465-4B71-B699-E569928D8534}"/>
              </a:ext>
            </a:extLst>
          </p:cNvPr>
          <p:cNvCxnSpPr>
            <a:cxnSpLocks/>
          </p:cNvCxnSpPr>
          <p:nvPr/>
        </p:nvCxnSpPr>
        <p:spPr>
          <a:xfrm>
            <a:off x="3103417" y="6011480"/>
            <a:ext cx="369456" cy="0"/>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Přímá spojnice 48">
            <a:extLst>
              <a:ext uri="{FF2B5EF4-FFF2-40B4-BE49-F238E27FC236}">
                <a16:creationId xmlns:a16="http://schemas.microsoft.com/office/drawing/2014/main" id="{A16072AA-7264-4162-AE8E-D899BF8978ED}"/>
              </a:ext>
            </a:extLst>
          </p:cNvPr>
          <p:cNvCxnSpPr>
            <a:cxnSpLocks/>
          </p:cNvCxnSpPr>
          <p:nvPr/>
        </p:nvCxnSpPr>
        <p:spPr>
          <a:xfrm>
            <a:off x="8164942" y="5993009"/>
            <a:ext cx="2364513" cy="0"/>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3" name="Zástupný symbol pro číslo snímku 4">
            <a:extLst>
              <a:ext uri="{FF2B5EF4-FFF2-40B4-BE49-F238E27FC236}">
                <a16:creationId xmlns:a16="http://schemas.microsoft.com/office/drawing/2014/main" id="{B3EE60C2-203D-5A97-D4C9-6DCA8E01CA7B}"/>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34</a:t>
            </a:fld>
            <a:endParaRPr lang="cs-CZ" dirty="0"/>
          </a:p>
        </p:txBody>
      </p:sp>
    </p:spTree>
    <p:extLst>
      <p:ext uri="{BB962C8B-B14F-4D97-AF65-F5344CB8AC3E}">
        <p14:creationId xmlns:p14="http://schemas.microsoft.com/office/powerpoint/2010/main" val="124279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93B16C26-13FB-154B-B018-45751A29EC90}" type="slidenum">
              <a:rPr lang="en-US" sz="1333">
                <a:latin typeface="Tahoma" pitchFamily="34" charset="0"/>
                <a:ea typeface="Tahoma" pitchFamily="34" charset="0"/>
                <a:cs typeface="Tahoma" pitchFamily="34" charset="0"/>
              </a:rPr>
              <a:pPr/>
              <a:t>35</a:t>
            </a:fld>
            <a:endParaRPr lang="en-US" sz="1333" dirty="0">
              <a:latin typeface="Tahoma" pitchFamily="34" charset="0"/>
              <a:ea typeface="Tahoma" pitchFamily="34" charset="0"/>
              <a:cs typeface="Tahoma" pitchFamily="34" charset="0"/>
            </a:endParaRPr>
          </a:p>
        </p:txBody>
      </p:sp>
      <p:sp>
        <p:nvSpPr>
          <p:cNvPr id="8" name="TextBox 7"/>
          <p:cNvSpPr txBox="1"/>
          <p:nvPr/>
        </p:nvSpPr>
        <p:spPr>
          <a:xfrm>
            <a:off x="955548" y="1637023"/>
            <a:ext cx="9959939" cy="415498"/>
          </a:xfrm>
          <a:prstGeom prst="rect">
            <a:avLst/>
          </a:prstGeom>
          <a:noFill/>
        </p:spPr>
        <p:txBody>
          <a:bodyPr wrap="square" lIns="0" tIns="0" rIns="0" bIns="0" rtlCol="0">
            <a:spAutoFit/>
          </a:bodyPr>
          <a:lstStyle/>
          <a:p>
            <a:r>
              <a:rPr lang="cs-CZ" sz="2700" b="1" dirty="0">
                <a:solidFill>
                  <a:srgbClr val="005587"/>
                </a:solidFill>
                <a:latin typeface="Tahoma"/>
                <a:cs typeface="Tahoma"/>
              </a:rPr>
              <a:t>Přístup založený na míře rizika</a:t>
            </a:r>
          </a:p>
        </p:txBody>
      </p:sp>
      <p:pic>
        <p:nvPicPr>
          <p:cNvPr id="2" name="prezentace_zahlavi.jpg" descr="/Users/pavelfingr/Creative Cloud Files/WORK_rozdelane/Viktor/RVDA_prezentace_16_9/Links/prezentace_zahlavi.jpg"/>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0" y="0"/>
            <a:ext cx="12192000" cy="1622347"/>
          </a:xfrm>
          <a:prstGeom prst="rect">
            <a:avLst/>
          </a:prstGeom>
        </p:spPr>
      </p:pic>
      <p:sp>
        <p:nvSpPr>
          <p:cNvPr id="6" name="TextBox 5"/>
          <p:cNvSpPr txBox="1"/>
          <p:nvPr/>
        </p:nvSpPr>
        <p:spPr>
          <a:xfrm>
            <a:off x="874866" y="2659558"/>
            <a:ext cx="10770555" cy="1538883"/>
          </a:xfrm>
          <a:prstGeom prst="rect">
            <a:avLst/>
          </a:prstGeom>
          <a:noFill/>
        </p:spPr>
        <p:txBody>
          <a:bodyPr wrap="square" lIns="0" tIns="0" rIns="0" bIns="0" rtlCol="0">
            <a:spAutoFit/>
          </a:bodyPr>
          <a:lstStyle/>
          <a:p>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Firma má povinnost uplatnit při navrhování, zavádění a provozování jednotlivých složek systému řízení kvality </a:t>
            </a:r>
            <a:r>
              <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rPr>
              <a:t>přístup založený na míře rizika</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 a to vzájemně propojeným a koordinovaným způsobem, aby byla kvalita zakázek prováděných firmou proaktivně řízena. </a:t>
            </a:r>
          </a:p>
        </p:txBody>
      </p:sp>
      <p:sp>
        <p:nvSpPr>
          <p:cNvPr id="3" name="Zástupný symbol pro číslo snímku 4">
            <a:extLst>
              <a:ext uri="{FF2B5EF4-FFF2-40B4-BE49-F238E27FC236}">
                <a16:creationId xmlns:a16="http://schemas.microsoft.com/office/drawing/2014/main" id="{8A7F1BAC-2AFD-A071-D6CE-34A86AEA0AC6}"/>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35</a:t>
            </a:fld>
            <a:endParaRPr lang="cs-CZ" dirty="0"/>
          </a:p>
        </p:txBody>
      </p:sp>
    </p:spTree>
    <p:extLst>
      <p:ext uri="{BB962C8B-B14F-4D97-AF65-F5344CB8AC3E}">
        <p14:creationId xmlns:p14="http://schemas.microsoft.com/office/powerpoint/2010/main" val="14431521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endParaRPr lang="en-US" sz="1333" dirty="0">
              <a:latin typeface="Tahoma" pitchFamily="34" charset="0"/>
              <a:ea typeface="Tahoma" pitchFamily="34" charset="0"/>
              <a:cs typeface="Tahoma" pitchFamily="34" charset="0"/>
            </a:endParaRPr>
          </a:p>
        </p:txBody>
      </p:sp>
      <p:sp>
        <p:nvSpPr>
          <p:cNvPr id="8" name="TextBox 7"/>
          <p:cNvSpPr txBox="1"/>
          <p:nvPr/>
        </p:nvSpPr>
        <p:spPr>
          <a:xfrm>
            <a:off x="955548" y="1287580"/>
            <a:ext cx="9959939" cy="415498"/>
          </a:xfrm>
          <a:prstGeom prst="rect">
            <a:avLst/>
          </a:prstGeom>
          <a:noFill/>
        </p:spPr>
        <p:txBody>
          <a:bodyPr wrap="square" lIns="0" tIns="0" rIns="0" bIns="0" rtlCol="0">
            <a:spAutoFit/>
          </a:bodyPr>
          <a:lstStyle/>
          <a:p>
            <a:r>
              <a:rPr lang="cs-CZ" sz="2700" b="1" dirty="0">
                <a:solidFill>
                  <a:srgbClr val="005587"/>
                </a:solidFill>
                <a:latin typeface="Tahoma"/>
                <a:cs typeface="Tahoma"/>
              </a:rPr>
              <a:t>Co firemní systém řízení kvality zahrnuje?</a:t>
            </a:r>
          </a:p>
        </p:txBody>
      </p:sp>
      <p:sp>
        <p:nvSpPr>
          <p:cNvPr id="6" name="TextBox 5"/>
          <p:cNvSpPr txBox="1"/>
          <p:nvPr/>
        </p:nvSpPr>
        <p:spPr>
          <a:xfrm>
            <a:off x="955548" y="2371607"/>
            <a:ext cx="10770555" cy="3513911"/>
          </a:xfrm>
          <a:prstGeom prst="rect">
            <a:avLst/>
          </a:prstGeom>
          <a:noFill/>
        </p:spPr>
        <p:txBody>
          <a:bodyPr wrap="square" lIns="0" tIns="0" rIns="0" bIns="0" rtlCol="0">
            <a:spAutoFit/>
          </a:bodyPr>
          <a:lstStyle/>
          <a:p>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Zahrnuje mimo jiné i </a:t>
            </a:r>
            <a:r>
              <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rPr>
              <a:t>kontrolu kvality zakázky</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 </a:t>
            </a:r>
          </a:p>
          <a:p>
            <a:endParaRPr lang="cs-CZ" sz="2667" dirty="0">
              <a:solidFill>
                <a:srgbClr val="005587"/>
              </a:solidFill>
              <a:latin typeface="Tahoma" panose="020B0604030504040204" pitchFamily="34" charset="0"/>
              <a:ea typeface="Tahoma" panose="020B0604030504040204" pitchFamily="34" charset="0"/>
              <a:cs typeface="Tahoma" panose="020B0604030504040204" pitchFamily="34" charset="0"/>
            </a:endParaRPr>
          </a:p>
          <a:p>
            <a:pPr marL="457189" indent="-457189">
              <a:buFont typeface="Arial" panose="020B0604020202020204" pitchFamily="34" charset="0"/>
              <a:buChar char="•"/>
            </a:pP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Standard ISQM 1 upravuje </a:t>
            </a:r>
            <a:r>
              <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rPr>
              <a:t>povinnost firmy zavést pro zakázky, u nichž je nutné provádět kontrolu kvality, příslušná pravidla a postupy.</a:t>
            </a:r>
          </a:p>
          <a:p>
            <a:pPr marL="457189" indent="-457189">
              <a:buFont typeface="Arial" panose="020B0604020202020204" pitchFamily="34" charset="0"/>
              <a:buChar char="•"/>
            </a:pPr>
            <a:endPar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endParaRPr>
          </a:p>
          <a:p>
            <a:pPr marL="457189" indent="-457189">
              <a:buFont typeface="Arial" panose="020B0604020202020204" pitchFamily="34" charset="0"/>
              <a:buChar char="•"/>
            </a:pP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Standard ISQM 2 upravuje </a:t>
            </a:r>
            <a:r>
              <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rPr>
              <a:t>jmenování osoby </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provádějící kontrolu kvality zakázky, </a:t>
            </a:r>
            <a:r>
              <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rPr>
              <a:t>posouzení její způsobilosti</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 </a:t>
            </a:r>
            <a:r>
              <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rPr>
              <a:t>provedení</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 kontroly kvality zakázky a </a:t>
            </a:r>
            <a:r>
              <a:rPr lang="cs-CZ" sz="2500" b="1" u="sng" dirty="0">
                <a:solidFill>
                  <a:srgbClr val="005587"/>
                </a:solidFill>
                <a:latin typeface="Tahoma" panose="020B0604030504040204" pitchFamily="34" charset="0"/>
                <a:ea typeface="Tahoma" panose="020B0604030504040204" pitchFamily="34" charset="0"/>
                <a:cs typeface="Tahoma" panose="020B0604030504040204" pitchFamily="34" charset="0"/>
              </a:rPr>
              <a:t>zpracování dokumentace</a:t>
            </a:r>
            <a:r>
              <a:rPr lang="cs-CZ" sz="2500" dirty="0">
                <a:solidFill>
                  <a:srgbClr val="005587"/>
                </a:solidFill>
                <a:latin typeface="Tahoma" panose="020B0604030504040204" pitchFamily="34" charset="0"/>
                <a:ea typeface="Tahoma" panose="020B0604030504040204" pitchFamily="34" charset="0"/>
                <a:cs typeface="Tahoma" panose="020B0604030504040204" pitchFamily="34" charset="0"/>
              </a:rPr>
              <a:t> k takové kontrole. </a:t>
            </a:r>
          </a:p>
        </p:txBody>
      </p:sp>
      <p:sp>
        <p:nvSpPr>
          <p:cNvPr id="3" name="Zástupný symbol pro číslo snímku 4">
            <a:extLst>
              <a:ext uri="{FF2B5EF4-FFF2-40B4-BE49-F238E27FC236}">
                <a16:creationId xmlns:a16="http://schemas.microsoft.com/office/drawing/2014/main" id="{8473614B-F8A3-8968-D7A8-329FC6C01394}"/>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36</a:t>
            </a:fld>
            <a:endParaRPr lang="cs-CZ" dirty="0"/>
          </a:p>
        </p:txBody>
      </p:sp>
    </p:spTree>
    <p:extLst>
      <p:ext uri="{BB962C8B-B14F-4D97-AF65-F5344CB8AC3E}">
        <p14:creationId xmlns:p14="http://schemas.microsoft.com/office/powerpoint/2010/main" val="39378938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endParaRPr lang="en-US" sz="1333" dirty="0">
              <a:latin typeface="Tahoma" pitchFamily="34" charset="0"/>
              <a:ea typeface="Tahoma" pitchFamily="34" charset="0"/>
              <a:cs typeface="Tahoma" pitchFamily="34" charset="0"/>
            </a:endParaRPr>
          </a:p>
        </p:txBody>
      </p:sp>
      <p:sp>
        <p:nvSpPr>
          <p:cNvPr id="8" name="TextBox 7"/>
          <p:cNvSpPr txBox="1"/>
          <p:nvPr/>
        </p:nvSpPr>
        <p:spPr>
          <a:xfrm>
            <a:off x="559838" y="1985186"/>
            <a:ext cx="11336694" cy="784830"/>
          </a:xfrm>
          <a:prstGeom prst="rect">
            <a:avLst/>
          </a:prstGeom>
          <a:noFill/>
        </p:spPr>
        <p:txBody>
          <a:bodyPr wrap="square" lIns="0" tIns="0" rIns="0" bIns="0" rtlCol="0">
            <a:spAutoFit/>
          </a:bodyPr>
          <a:lstStyle/>
          <a:p>
            <a:r>
              <a:rPr lang="cs-CZ" sz="2700" b="1" dirty="0">
                <a:solidFill>
                  <a:srgbClr val="005587"/>
                </a:solidFill>
                <a:latin typeface="Tahoma"/>
                <a:cs typeface="Tahoma"/>
              </a:rPr>
              <a:t>ISQM 2 - </a:t>
            </a:r>
            <a:r>
              <a:rPr lang="cs-CZ" sz="2700" dirty="0">
                <a:solidFill>
                  <a:srgbClr val="005587"/>
                </a:solidFill>
                <a:latin typeface="Tahoma"/>
                <a:cs typeface="Tahoma"/>
              </a:rPr>
              <a:t>MEZINÁRODNÍ STANDARD PRO KONTROLY KVALITY ZAKÁZKY</a:t>
            </a:r>
          </a:p>
          <a:p>
            <a:r>
              <a:rPr lang="cs-CZ" sz="2400" dirty="0">
                <a:solidFill>
                  <a:srgbClr val="005587"/>
                </a:solidFill>
                <a:latin typeface="Tahoma"/>
                <a:cs typeface="Tahoma"/>
              </a:rPr>
              <a:t>(International Standard on </a:t>
            </a:r>
            <a:r>
              <a:rPr lang="cs-CZ" sz="2400" dirty="0" err="1">
                <a:solidFill>
                  <a:srgbClr val="005587"/>
                </a:solidFill>
                <a:latin typeface="Tahoma"/>
                <a:cs typeface="Tahoma"/>
              </a:rPr>
              <a:t>Quality</a:t>
            </a:r>
            <a:r>
              <a:rPr lang="cs-CZ" sz="2400" dirty="0">
                <a:solidFill>
                  <a:srgbClr val="005587"/>
                </a:solidFill>
                <a:latin typeface="Tahoma"/>
                <a:cs typeface="Tahoma"/>
              </a:rPr>
              <a:t> Management – </a:t>
            </a:r>
            <a:r>
              <a:rPr lang="cs-CZ" sz="2400" dirty="0" err="1">
                <a:solidFill>
                  <a:srgbClr val="005587"/>
                </a:solidFill>
                <a:latin typeface="Tahoma"/>
                <a:cs typeface="Tahoma"/>
              </a:rPr>
              <a:t>Engagement</a:t>
            </a:r>
            <a:r>
              <a:rPr lang="cs-CZ" sz="2400" dirty="0">
                <a:solidFill>
                  <a:srgbClr val="005587"/>
                </a:solidFill>
                <a:latin typeface="Tahoma"/>
                <a:cs typeface="Tahoma"/>
              </a:rPr>
              <a:t> </a:t>
            </a:r>
            <a:r>
              <a:rPr lang="cs-CZ" sz="2400" dirty="0" err="1">
                <a:solidFill>
                  <a:srgbClr val="005587"/>
                </a:solidFill>
                <a:latin typeface="Tahoma"/>
                <a:cs typeface="Tahoma"/>
              </a:rPr>
              <a:t>Quality</a:t>
            </a:r>
            <a:r>
              <a:rPr lang="cs-CZ" sz="2400" dirty="0">
                <a:solidFill>
                  <a:srgbClr val="005587"/>
                </a:solidFill>
                <a:latin typeface="Tahoma"/>
                <a:cs typeface="Tahoma"/>
              </a:rPr>
              <a:t> </a:t>
            </a:r>
            <a:r>
              <a:rPr lang="cs-CZ" sz="2400" dirty="0" err="1">
                <a:solidFill>
                  <a:srgbClr val="005587"/>
                </a:solidFill>
                <a:latin typeface="Tahoma"/>
                <a:cs typeface="Tahoma"/>
              </a:rPr>
              <a:t>Reviews</a:t>
            </a:r>
            <a:r>
              <a:rPr lang="cs-CZ" sz="2400" dirty="0">
                <a:solidFill>
                  <a:srgbClr val="005587"/>
                </a:solidFill>
                <a:latin typeface="Tahoma"/>
                <a:cs typeface="Tahoma"/>
              </a:rPr>
              <a:t>)</a:t>
            </a:r>
          </a:p>
        </p:txBody>
      </p:sp>
      <p:sp>
        <p:nvSpPr>
          <p:cNvPr id="2" name="Zástupný symbol pro číslo snímku 4">
            <a:extLst>
              <a:ext uri="{FF2B5EF4-FFF2-40B4-BE49-F238E27FC236}">
                <a16:creationId xmlns:a16="http://schemas.microsoft.com/office/drawing/2014/main" id="{807F61E8-1288-A230-39F1-886F8B36373F}"/>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37</a:t>
            </a:fld>
            <a:endParaRPr lang="cs-CZ" dirty="0"/>
          </a:p>
        </p:txBody>
      </p:sp>
      <p:pic>
        <p:nvPicPr>
          <p:cNvPr id="3" name="Obrázek 2">
            <a:extLst>
              <a:ext uri="{FF2B5EF4-FFF2-40B4-BE49-F238E27FC236}">
                <a16:creationId xmlns:a16="http://schemas.microsoft.com/office/drawing/2014/main" id="{78A94370-D621-ECBD-6E21-ACAA53268477}"/>
              </a:ext>
            </a:extLst>
          </p:cNvPr>
          <p:cNvPicPr>
            <a:picLocks noChangeAspect="1"/>
          </p:cNvPicPr>
          <p:nvPr/>
        </p:nvPicPr>
        <p:blipFill>
          <a:blip r:embed="rId3"/>
          <a:stretch>
            <a:fillRect/>
          </a:stretch>
        </p:blipFill>
        <p:spPr>
          <a:xfrm>
            <a:off x="443906" y="3276167"/>
            <a:ext cx="11304188" cy="2221425"/>
          </a:xfrm>
          <a:prstGeom prst="rect">
            <a:avLst/>
          </a:prstGeom>
          <a:ln>
            <a:solidFill>
              <a:schemeClr val="accent1"/>
            </a:solidFill>
          </a:ln>
        </p:spPr>
      </p:pic>
    </p:spTree>
    <p:extLst>
      <p:ext uri="{BB962C8B-B14F-4D97-AF65-F5344CB8AC3E}">
        <p14:creationId xmlns:p14="http://schemas.microsoft.com/office/powerpoint/2010/main" val="34845735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93B16C26-13FB-154B-B018-45751A29EC90}" type="slidenum">
              <a:rPr lang="en-US" sz="1333">
                <a:latin typeface="Tahoma" pitchFamily="34" charset="0"/>
                <a:ea typeface="Tahoma" pitchFamily="34" charset="0"/>
                <a:cs typeface="Tahoma" pitchFamily="34" charset="0"/>
              </a:rPr>
              <a:pPr/>
              <a:t>38</a:t>
            </a:fld>
            <a:endParaRPr lang="en-US" sz="1333" dirty="0">
              <a:latin typeface="Tahoma" pitchFamily="34" charset="0"/>
              <a:ea typeface="Tahoma" pitchFamily="34" charset="0"/>
              <a:cs typeface="Tahoma" pitchFamily="34" charset="0"/>
            </a:endParaRPr>
          </a:p>
        </p:txBody>
      </p:sp>
      <p:sp>
        <p:nvSpPr>
          <p:cNvPr id="6" name="TextBox 5"/>
          <p:cNvSpPr txBox="1"/>
          <p:nvPr/>
        </p:nvSpPr>
        <p:spPr>
          <a:xfrm>
            <a:off x="955548" y="1601735"/>
            <a:ext cx="10770555" cy="4703916"/>
          </a:xfrm>
          <a:prstGeom prst="rect">
            <a:avLst/>
          </a:prstGeom>
          <a:noFill/>
        </p:spPr>
        <p:txBody>
          <a:bodyPr wrap="square" lIns="0" tIns="0" rIns="0" bIns="0" rtlCol="0">
            <a:spAutoFit/>
          </a:bodyPr>
          <a:lstStyle/>
          <a:p>
            <a:r>
              <a:rPr lang="cs-CZ" sz="2700" b="1" dirty="0">
                <a:solidFill>
                  <a:srgbClr val="005587"/>
                </a:solidFill>
                <a:latin typeface="Tahoma"/>
                <a:cs typeface="Tahoma"/>
              </a:rPr>
              <a:t>Na co se </a:t>
            </a:r>
            <a:r>
              <a:rPr lang="cs-CZ" sz="2700" b="1" dirty="0">
                <a:solidFill>
                  <a:srgbClr val="005587"/>
                </a:solidFill>
                <a:cs typeface="Tahoma"/>
              </a:rPr>
              <a:t>zaměříme při </a:t>
            </a:r>
            <a:r>
              <a:rPr lang="cs-CZ" sz="2700" b="1" dirty="0">
                <a:solidFill>
                  <a:srgbClr val="005587"/>
                </a:solidFill>
                <a:latin typeface="Tahoma"/>
                <a:cs typeface="Tahoma"/>
              </a:rPr>
              <a:t>kontrolách kvality </a:t>
            </a:r>
            <a:r>
              <a:rPr lang="cs-CZ" sz="2700" b="1" dirty="0">
                <a:solidFill>
                  <a:srgbClr val="005587"/>
                </a:solidFill>
                <a:cs typeface="Tahoma"/>
              </a:rPr>
              <a:t>v roce </a:t>
            </a:r>
            <a:r>
              <a:rPr lang="cs-CZ" sz="2700" b="1" dirty="0">
                <a:solidFill>
                  <a:srgbClr val="005587"/>
                </a:solidFill>
                <a:latin typeface="Tahoma"/>
                <a:cs typeface="Tahoma"/>
              </a:rPr>
              <a:t>2023 v oblasti nových pravidel ŘKS?</a:t>
            </a:r>
          </a:p>
          <a:p>
            <a:endParaRPr lang="cs-CZ" sz="2667" dirty="0">
              <a:solidFill>
                <a:srgbClr val="005587"/>
              </a:solidFill>
              <a:latin typeface="Tahoma"/>
              <a:cs typeface="Tahoma"/>
            </a:endParaRPr>
          </a:p>
          <a:p>
            <a:r>
              <a:rPr lang="cs-CZ" sz="2500" dirty="0">
                <a:solidFill>
                  <a:srgbClr val="005587"/>
                </a:solidFill>
                <a:latin typeface="Tahoma"/>
                <a:cs typeface="Tahoma"/>
              </a:rPr>
              <a:t>Interní metodika podle ISQM 1</a:t>
            </a:r>
          </a:p>
          <a:p>
            <a:endParaRPr lang="cs-CZ" sz="2500" dirty="0">
              <a:solidFill>
                <a:srgbClr val="005587"/>
              </a:solidFill>
              <a:latin typeface="Tahoma"/>
              <a:cs typeface="Tahoma"/>
            </a:endParaRPr>
          </a:p>
          <a:p>
            <a:pPr marL="457200" indent="-457200">
              <a:buFont typeface="Arial" panose="020B0604020202020204" pitchFamily="34" charset="0"/>
              <a:buChar char="•"/>
            </a:pPr>
            <a:r>
              <a:rPr lang="cs-CZ" sz="2500" dirty="0">
                <a:solidFill>
                  <a:srgbClr val="005587"/>
                </a:solidFill>
                <a:latin typeface="Tahoma"/>
                <a:cs typeface="Tahoma"/>
              </a:rPr>
              <a:t>Kvalitativní cíle pro 6 složek</a:t>
            </a:r>
          </a:p>
          <a:p>
            <a:pPr marL="457200" indent="-457200">
              <a:buFont typeface="Arial" panose="020B0604020202020204" pitchFamily="34" charset="0"/>
              <a:buChar char="•"/>
            </a:pPr>
            <a:r>
              <a:rPr lang="cs-CZ" sz="2500" dirty="0">
                <a:solidFill>
                  <a:srgbClr val="005587"/>
                </a:solidFill>
                <a:latin typeface="Tahoma"/>
                <a:cs typeface="Tahoma"/>
              </a:rPr>
              <a:t>Identifikovaná rizika a jejich vyhodnocení</a:t>
            </a:r>
          </a:p>
          <a:p>
            <a:pPr marL="457200" indent="-457200">
              <a:buFont typeface="Arial" panose="020B0604020202020204" pitchFamily="34" charset="0"/>
              <a:buChar char="•"/>
            </a:pPr>
            <a:r>
              <a:rPr lang="cs-CZ" sz="2500" dirty="0">
                <a:solidFill>
                  <a:srgbClr val="005587"/>
                </a:solidFill>
                <a:latin typeface="Tahoma"/>
                <a:cs typeface="Tahoma"/>
              </a:rPr>
              <a:t>Pravidla a postupy navržené pro minimalizaci identifikovaných rizik</a:t>
            </a:r>
          </a:p>
          <a:p>
            <a:pPr marL="457200" indent="-457200">
              <a:buFont typeface="Arial" panose="020B0604020202020204" pitchFamily="34" charset="0"/>
              <a:buChar char="•"/>
            </a:pPr>
            <a:r>
              <a:rPr lang="cs-CZ" sz="2500" dirty="0">
                <a:solidFill>
                  <a:srgbClr val="005587"/>
                </a:solidFill>
                <a:latin typeface="Tahoma"/>
                <a:cs typeface="Tahoma"/>
              </a:rPr>
              <a:t>Monitorovací a nápravný proces</a:t>
            </a:r>
          </a:p>
          <a:p>
            <a:pPr marL="457200" indent="-457200">
              <a:buFont typeface="Arial" panose="020B0604020202020204" pitchFamily="34" charset="0"/>
              <a:buChar char="•"/>
            </a:pPr>
            <a:r>
              <a:rPr lang="cs-CZ" sz="2500" dirty="0">
                <a:solidFill>
                  <a:srgbClr val="005587"/>
                </a:solidFill>
                <a:latin typeface="Tahoma"/>
                <a:cs typeface="Tahoma"/>
              </a:rPr>
              <a:t>Frekvence vyhodnocování systému řízení kvality</a:t>
            </a:r>
          </a:p>
          <a:p>
            <a:pPr marL="457200" indent="-457200">
              <a:buFont typeface="Arial" panose="020B0604020202020204" pitchFamily="34" charset="0"/>
              <a:buChar char="•"/>
            </a:pPr>
            <a:endParaRPr lang="cs-CZ" sz="2500" dirty="0">
              <a:solidFill>
                <a:srgbClr val="005587"/>
              </a:solidFill>
              <a:latin typeface="Tahoma"/>
              <a:cs typeface="Tahoma"/>
            </a:endParaRPr>
          </a:p>
          <a:p>
            <a:r>
              <a:rPr lang="cs-CZ" sz="2500" dirty="0">
                <a:solidFill>
                  <a:srgbClr val="005587"/>
                </a:solidFill>
                <a:latin typeface="Tahoma"/>
                <a:cs typeface="Tahoma"/>
              </a:rPr>
              <a:t>Interní metodika podle ISQM 2</a:t>
            </a:r>
          </a:p>
        </p:txBody>
      </p:sp>
      <p:sp>
        <p:nvSpPr>
          <p:cNvPr id="3" name="Zástupný symbol pro číslo snímku 4">
            <a:extLst>
              <a:ext uri="{FF2B5EF4-FFF2-40B4-BE49-F238E27FC236}">
                <a16:creationId xmlns:a16="http://schemas.microsoft.com/office/drawing/2014/main" id="{90BF3EE9-8F4E-38A6-AE41-9DE7B3A014BA}"/>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38</a:t>
            </a:fld>
            <a:endParaRPr lang="cs-CZ" dirty="0"/>
          </a:p>
        </p:txBody>
      </p:sp>
    </p:spTree>
    <p:extLst>
      <p:ext uri="{BB962C8B-B14F-4D97-AF65-F5344CB8AC3E}">
        <p14:creationId xmlns:p14="http://schemas.microsoft.com/office/powerpoint/2010/main" val="419785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040A80-551C-4CD7-95E2-07EC4CAA97AC}"/>
              </a:ext>
            </a:extLst>
          </p:cNvPr>
          <p:cNvSpPr>
            <a:spLocks noGrp="1"/>
          </p:cNvSpPr>
          <p:nvPr>
            <p:ph type="title"/>
          </p:nvPr>
        </p:nvSpPr>
        <p:spPr>
          <a:xfrm>
            <a:off x="1080000" y="3313909"/>
            <a:ext cx="9997672" cy="678265"/>
          </a:xfrm>
        </p:spPr>
        <p:txBody>
          <a:bodyPr>
            <a:noAutofit/>
          </a:bodyPr>
          <a:lstStyle/>
          <a:p>
            <a:r>
              <a:rPr lang="cs-CZ" sz="2700" dirty="0">
                <a:solidFill>
                  <a:srgbClr val="005587"/>
                </a:solidFill>
              </a:rPr>
              <a:t>5. </a:t>
            </a:r>
            <a:r>
              <a:rPr lang="pl-PL" sz="2700" dirty="0">
                <a:solidFill>
                  <a:srgbClr val="005587"/>
                </a:solidFill>
              </a:rPr>
              <a:t>Navazující řízení</a:t>
            </a:r>
            <a:endParaRPr lang="cs-CZ" sz="2700" dirty="0"/>
          </a:p>
        </p:txBody>
      </p:sp>
      <p:sp>
        <p:nvSpPr>
          <p:cNvPr id="3" name="Zástupný symbol pro číslo snímku 4">
            <a:extLst>
              <a:ext uri="{FF2B5EF4-FFF2-40B4-BE49-F238E27FC236}">
                <a16:creationId xmlns:a16="http://schemas.microsoft.com/office/drawing/2014/main" id="{C07739EF-3824-427E-8071-5D7FD25719F6}"/>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39</a:t>
            </a:fld>
            <a:endParaRPr lang="cs-CZ" dirty="0"/>
          </a:p>
        </p:txBody>
      </p:sp>
    </p:spTree>
    <p:extLst>
      <p:ext uri="{BB962C8B-B14F-4D97-AF65-F5344CB8AC3E}">
        <p14:creationId xmlns:p14="http://schemas.microsoft.com/office/powerpoint/2010/main" val="7429196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text 1">
            <a:extLst>
              <a:ext uri="{FF2B5EF4-FFF2-40B4-BE49-F238E27FC236}">
                <a16:creationId xmlns:a16="http://schemas.microsoft.com/office/drawing/2014/main" id="{E8E0942A-5676-435D-A1A8-0E222AA26064}"/>
              </a:ext>
            </a:extLst>
          </p:cNvPr>
          <p:cNvSpPr>
            <a:spLocks noGrp="1"/>
          </p:cNvSpPr>
          <p:nvPr>
            <p:ph type="body" sz="quarter" idx="10"/>
          </p:nvPr>
        </p:nvSpPr>
        <p:spPr>
          <a:xfrm>
            <a:off x="977072" y="1825184"/>
            <a:ext cx="10452928" cy="4783845"/>
          </a:xfrm>
          <a:ln>
            <a:noFill/>
          </a:ln>
        </p:spPr>
        <p:txBody>
          <a:bodyPr>
            <a:noAutofit/>
          </a:bodyPr>
          <a:lstStyle/>
          <a:p>
            <a:pPr marL="285750" indent="-285750" algn="just">
              <a:buFont typeface="Arial" panose="020B0604020202020204" pitchFamily="34" charset="0"/>
              <a:buChar char="•"/>
            </a:pPr>
            <a:r>
              <a:rPr lang="cs-CZ" sz="1800" dirty="0">
                <a:solidFill>
                  <a:srgbClr val="005587"/>
                </a:solidFill>
                <a:latin typeface="Tahoma"/>
                <a:cs typeface="Tahoma"/>
              </a:rPr>
              <a:t>Kompetence Prezidia bez ohledu na to, zda rozhodoval disciplinární výbor nebo kárná komise.</a:t>
            </a:r>
          </a:p>
          <a:p>
            <a:pPr marL="285750" indent="-285750" algn="just">
              <a:buFont typeface="Arial" panose="020B0604020202020204" pitchFamily="34" charset="0"/>
              <a:buChar char="•"/>
            </a:pPr>
            <a:r>
              <a:rPr lang="cs-CZ" sz="1800" dirty="0">
                <a:solidFill>
                  <a:srgbClr val="005587"/>
                </a:solidFill>
                <a:latin typeface="Tahoma"/>
                <a:cs typeface="Tahoma"/>
              </a:rPr>
              <a:t>Odvolání může podat také navrhovatel (kontrolní výbor).</a:t>
            </a:r>
          </a:p>
          <a:p>
            <a:pPr marL="285750" indent="-285750" algn="just">
              <a:buFont typeface="Arial" panose="020B0604020202020204" pitchFamily="34" charset="0"/>
              <a:buChar char="•"/>
            </a:pPr>
            <a:r>
              <a:rPr lang="cs-CZ" sz="1800" dirty="0">
                <a:solidFill>
                  <a:srgbClr val="005587"/>
                </a:solidFill>
                <a:latin typeface="Tahoma"/>
                <a:cs typeface="Tahoma"/>
              </a:rPr>
              <a:t>Před postoupením odvolání Prezidiu může správní orgán prvního stupně (DV, KK) své rozhodnutí změnit, pokud tím zcela vyhoví požadavku odvolatele (autoremedura). Toto rozhodnutí lze rovněž napadnout odvoláním.</a:t>
            </a:r>
          </a:p>
          <a:p>
            <a:pPr marL="285750" indent="-285750" algn="just">
              <a:buFont typeface="Arial" panose="020B0604020202020204" pitchFamily="34" charset="0"/>
              <a:buChar char="•"/>
            </a:pPr>
            <a:r>
              <a:rPr lang="cs-CZ" sz="1800" dirty="0">
                <a:solidFill>
                  <a:srgbClr val="005587"/>
                </a:solidFill>
                <a:latin typeface="Tahoma"/>
                <a:cs typeface="Tahoma"/>
              </a:rPr>
              <a:t>Odvolání má vždy odkladný (suspenzivní) účinek, rozhodnutí vydané na prvním stupni nemůže nabýt právní moci ani své adresáty jakkoliv jinak zavazovat.</a:t>
            </a:r>
          </a:p>
          <a:p>
            <a:pPr marL="285750" indent="-285750" algn="just">
              <a:buFont typeface="Arial" panose="020B0604020202020204" pitchFamily="34" charset="0"/>
              <a:buChar char="•"/>
            </a:pPr>
            <a:r>
              <a:rPr lang="cs-CZ" sz="1800" dirty="0">
                <a:solidFill>
                  <a:srgbClr val="005587"/>
                </a:solidFill>
                <a:latin typeface="Tahoma"/>
                <a:cs typeface="Tahoma"/>
              </a:rPr>
              <a:t>Postavení odvolatele nemůže být rozhodnutím v odvolacím řízení zhoršeno.</a:t>
            </a:r>
          </a:p>
          <a:p>
            <a:pPr marL="285750" indent="-285750" algn="just">
              <a:buFont typeface="Arial" panose="020B0604020202020204" pitchFamily="34" charset="0"/>
              <a:buChar char="•"/>
            </a:pPr>
            <a:r>
              <a:rPr lang="cs-CZ" sz="1800" dirty="0">
                <a:solidFill>
                  <a:srgbClr val="005587"/>
                </a:solidFill>
                <a:latin typeface="Tahoma"/>
                <a:cs typeface="Tahoma"/>
              </a:rPr>
              <a:t>Doporučujeme uplatnit veškeré argumenty již v řízení na prvním stupni a nenechávat je (jako pomyslné „trumfy v rukávu“ až do odvolacího řízení).</a:t>
            </a:r>
          </a:p>
          <a:p>
            <a:pPr marL="285750" indent="-285750" algn="just">
              <a:lnSpc>
                <a:spcPct val="110000"/>
              </a:lnSpc>
              <a:buFont typeface="Arial" panose="020B0604020202020204" pitchFamily="34" charset="0"/>
              <a:buChar char="•"/>
            </a:pPr>
            <a:endParaRPr lang="cs-CZ" sz="1800" dirty="0">
              <a:solidFill>
                <a:srgbClr val="0070C0"/>
              </a:solidFill>
              <a:latin typeface="+mj-lt"/>
            </a:endParaRPr>
          </a:p>
          <a:p>
            <a:pPr algn="just">
              <a:lnSpc>
                <a:spcPct val="110000"/>
              </a:lnSpc>
            </a:pPr>
            <a:endParaRPr lang="cs-CZ" sz="1800" dirty="0">
              <a:solidFill>
                <a:srgbClr val="0070C0"/>
              </a:solidFill>
              <a:latin typeface="+mj-lt"/>
            </a:endParaRPr>
          </a:p>
          <a:p>
            <a:pPr marL="285750" indent="-285750" algn="just">
              <a:lnSpc>
                <a:spcPct val="110000"/>
              </a:lnSpc>
              <a:buFont typeface="Arial" panose="020B0604020202020204" pitchFamily="34" charset="0"/>
              <a:buChar char="•"/>
            </a:pPr>
            <a:endParaRPr lang="cs-CZ" sz="1800" dirty="0">
              <a:solidFill>
                <a:srgbClr val="0070C0"/>
              </a:solidFill>
              <a:latin typeface="+mj-lt"/>
            </a:endParaRPr>
          </a:p>
          <a:p>
            <a:pPr marL="285750" indent="-285750" algn="just">
              <a:lnSpc>
                <a:spcPct val="110000"/>
              </a:lnSpc>
              <a:buFont typeface="Arial" panose="020B0604020202020204" pitchFamily="34" charset="0"/>
              <a:buChar char="•"/>
            </a:pPr>
            <a:endParaRPr lang="cs-CZ" sz="1800" dirty="0">
              <a:solidFill>
                <a:srgbClr val="0070C0"/>
              </a:solidFill>
              <a:latin typeface="+mj-lt"/>
            </a:endParaRPr>
          </a:p>
          <a:p>
            <a:pPr algn="just">
              <a:lnSpc>
                <a:spcPct val="110000"/>
              </a:lnSpc>
            </a:pPr>
            <a:endParaRPr lang="cs-CZ" sz="1800" dirty="0">
              <a:solidFill>
                <a:srgbClr val="0070C0"/>
              </a:solidFill>
              <a:latin typeface="+mj-lt"/>
            </a:endParaRPr>
          </a:p>
          <a:p>
            <a:pPr marL="285750" indent="-285750" algn="just">
              <a:lnSpc>
                <a:spcPct val="110000"/>
              </a:lnSpc>
              <a:buFont typeface="Arial" panose="020B0604020202020204" pitchFamily="34" charset="0"/>
              <a:buChar char="•"/>
            </a:pPr>
            <a:endParaRPr lang="cs-CZ" dirty="0">
              <a:solidFill>
                <a:srgbClr val="0070C0"/>
              </a:solidFill>
              <a:latin typeface="+mj-lt"/>
            </a:endParaRPr>
          </a:p>
        </p:txBody>
      </p:sp>
      <p:sp>
        <p:nvSpPr>
          <p:cNvPr id="3" name="Nadpis 2">
            <a:extLst>
              <a:ext uri="{FF2B5EF4-FFF2-40B4-BE49-F238E27FC236}">
                <a16:creationId xmlns:a16="http://schemas.microsoft.com/office/drawing/2014/main" id="{4098A4BC-70E7-4660-885C-A8CAA58647FB}"/>
              </a:ext>
            </a:extLst>
          </p:cNvPr>
          <p:cNvSpPr>
            <a:spLocks noGrp="1"/>
          </p:cNvSpPr>
          <p:nvPr>
            <p:ph type="title"/>
          </p:nvPr>
        </p:nvSpPr>
        <p:spPr>
          <a:xfrm>
            <a:off x="977072" y="1146919"/>
            <a:ext cx="9997672" cy="678265"/>
          </a:xfrm>
        </p:spPr>
        <p:txBody>
          <a:bodyPr>
            <a:normAutofit/>
          </a:bodyPr>
          <a:lstStyle/>
          <a:p>
            <a:r>
              <a:rPr lang="cs-CZ" sz="2700" dirty="0">
                <a:solidFill>
                  <a:srgbClr val="005587"/>
                </a:solidFill>
              </a:rPr>
              <a:t>Odvolací řízení	 </a:t>
            </a:r>
            <a:r>
              <a:rPr lang="cs-CZ" sz="2700" dirty="0"/>
              <a:t>	</a:t>
            </a:r>
          </a:p>
        </p:txBody>
      </p:sp>
      <p:sp>
        <p:nvSpPr>
          <p:cNvPr id="6" name="Zástupný symbol pro číslo snímku 4">
            <a:extLst>
              <a:ext uri="{FF2B5EF4-FFF2-40B4-BE49-F238E27FC236}">
                <a16:creationId xmlns:a16="http://schemas.microsoft.com/office/drawing/2014/main" id="{58723448-ECB3-450E-9FED-CBA41941F62A}"/>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40</a:t>
            </a:fld>
            <a:endParaRPr lang="cs-CZ" dirty="0"/>
          </a:p>
        </p:txBody>
      </p:sp>
    </p:spTree>
    <p:extLst>
      <p:ext uri="{BB962C8B-B14F-4D97-AF65-F5344CB8AC3E}">
        <p14:creationId xmlns:p14="http://schemas.microsoft.com/office/powerpoint/2010/main" val="38894934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text 1">
            <a:extLst>
              <a:ext uri="{FF2B5EF4-FFF2-40B4-BE49-F238E27FC236}">
                <a16:creationId xmlns:a16="http://schemas.microsoft.com/office/drawing/2014/main" id="{E8E0942A-5676-435D-A1A8-0E222AA26064}"/>
              </a:ext>
            </a:extLst>
          </p:cNvPr>
          <p:cNvSpPr>
            <a:spLocks noGrp="1"/>
          </p:cNvSpPr>
          <p:nvPr>
            <p:ph type="body" sz="quarter" idx="10"/>
          </p:nvPr>
        </p:nvSpPr>
        <p:spPr>
          <a:xfrm>
            <a:off x="977072" y="1825184"/>
            <a:ext cx="10452928" cy="4783845"/>
          </a:xfrm>
          <a:ln>
            <a:noFill/>
          </a:ln>
        </p:spPr>
        <p:txBody>
          <a:bodyPr>
            <a:noAutofit/>
          </a:bodyPr>
          <a:lstStyle/>
          <a:p>
            <a:pPr marL="285750" indent="-285750" algn="just">
              <a:buFont typeface="Arial" panose="020B0604020202020204" pitchFamily="34" charset="0"/>
              <a:buChar char="•"/>
            </a:pPr>
            <a:r>
              <a:rPr lang="cs-CZ" sz="1800" dirty="0">
                <a:solidFill>
                  <a:srgbClr val="005587"/>
                </a:solidFill>
                <a:latin typeface="Tahoma"/>
                <a:cs typeface="Tahoma"/>
              </a:rPr>
              <a:t>Rozhodnout o vině je možné tehdy, je-li stav věci prokázán bez důvodných pochybností (zásada materiální pravdy).</a:t>
            </a:r>
          </a:p>
          <a:p>
            <a:pPr marL="285750" indent="-285750" algn="just">
              <a:buFont typeface="Arial" panose="020B0604020202020204" pitchFamily="34" charset="0"/>
              <a:buChar char="•"/>
            </a:pPr>
            <a:endParaRPr lang="cs-CZ" sz="1800" dirty="0">
              <a:solidFill>
                <a:srgbClr val="005587"/>
              </a:solidFill>
              <a:latin typeface="Tahoma"/>
              <a:cs typeface="Tahoma"/>
            </a:endParaRPr>
          </a:p>
          <a:p>
            <a:pPr marL="285750" indent="-285750" algn="just">
              <a:buFont typeface="Arial" panose="020B0604020202020204" pitchFamily="34" charset="0"/>
              <a:buChar char="•"/>
            </a:pPr>
            <a:r>
              <a:rPr lang="cs-CZ" sz="1800" dirty="0">
                <a:solidFill>
                  <a:srgbClr val="005587"/>
                </a:solidFill>
                <a:latin typeface="Tahoma"/>
                <a:cs typeface="Tahoma"/>
              </a:rPr>
              <a:t>Významným důkazním prostředkem je protokol o kontrole a další podklady zajištěné v průběhu kontroly kvality.</a:t>
            </a:r>
          </a:p>
          <a:p>
            <a:pPr marL="285750" indent="-285750" algn="just">
              <a:lnSpc>
                <a:spcPct val="110000"/>
              </a:lnSpc>
              <a:buFont typeface="Arial" panose="020B0604020202020204" pitchFamily="34" charset="0"/>
              <a:buChar char="•"/>
            </a:pPr>
            <a:endParaRPr lang="cs-CZ" sz="1800" dirty="0">
              <a:solidFill>
                <a:srgbClr val="0070C0"/>
              </a:solidFill>
              <a:latin typeface="+mj-lt"/>
            </a:endParaRPr>
          </a:p>
          <a:p>
            <a:pPr marL="285750" indent="-285750" algn="just">
              <a:lnSpc>
                <a:spcPct val="110000"/>
              </a:lnSpc>
              <a:buFont typeface="Arial" panose="020B0604020202020204" pitchFamily="34" charset="0"/>
              <a:buChar char="•"/>
            </a:pPr>
            <a:r>
              <a:rPr lang="cs-CZ" sz="1800" dirty="0">
                <a:solidFill>
                  <a:srgbClr val="005587"/>
                </a:solidFill>
                <a:latin typeface="Tahoma"/>
                <a:cs typeface="Tahoma"/>
              </a:rPr>
              <a:t>Protokol není nezpochybnitelný důkaz, ale…</a:t>
            </a:r>
          </a:p>
          <a:p>
            <a:pPr marL="285750" indent="-285750" algn="just">
              <a:lnSpc>
                <a:spcPct val="110000"/>
              </a:lnSpc>
              <a:buFont typeface="Arial" panose="020B0604020202020204" pitchFamily="34" charset="0"/>
              <a:buChar char="•"/>
            </a:pPr>
            <a:endParaRPr lang="cs-CZ" sz="1800" dirty="0">
              <a:solidFill>
                <a:srgbClr val="005587"/>
              </a:solidFill>
              <a:latin typeface="Tahoma"/>
              <a:cs typeface="Tahoma"/>
            </a:endParaRPr>
          </a:p>
          <a:p>
            <a:pPr marL="285750" indent="-285750" algn="just">
              <a:lnSpc>
                <a:spcPct val="110000"/>
              </a:lnSpc>
              <a:buFont typeface="Arial" panose="020B0604020202020204" pitchFamily="34" charset="0"/>
              <a:buChar char="•"/>
            </a:pPr>
            <a:r>
              <a:rPr lang="cs-CZ" sz="1800" dirty="0">
                <a:solidFill>
                  <a:srgbClr val="005587"/>
                </a:solidFill>
                <a:latin typeface="Tahoma"/>
                <a:cs typeface="Tahoma"/>
              </a:rPr>
              <a:t>Mají-li být závěry uvedené v protokolu zpochybněny (vyvráceny), je nutné předestřít konkrétní argumentaci. Obecné spekulativní poukazování na vadné kontrolní závěry nebo argumentace mimoběžná z podstatou vytýkaného nedostatku je nedostačující.</a:t>
            </a:r>
          </a:p>
          <a:p>
            <a:pPr marL="285750" indent="-285750" algn="just">
              <a:lnSpc>
                <a:spcPct val="110000"/>
              </a:lnSpc>
              <a:buFont typeface="Arial" panose="020B0604020202020204" pitchFamily="34" charset="0"/>
              <a:buChar char="•"/>
            </a:pPr>
            <a:endParaRPr lang="cs-CZ" sz="1800" dirty="0">
              <a:solidFill>
                <a:srgbClr val="0070C0"/>
              </a:solidFill>
              <a:latin typeface="+mj-lt"/>
            </a:endParaRPr>
          </a:p>
          <a:p>
            <a:pPr marL="285750" indent="-285750" algn="just">
              <a:lnSpc>
                <a:spcPct val="110000"/>
              </a:lnSpc>
              <a:buFont typeface="Arial" panose="020B0604020202020204" pitchFamily="34" charset="0"/>
              <a:buChar char="•"/>
            </a:pPr>
            <a:endParaRPr lang="cs-CZ" sz="1800" dirty="0">
              <a:solidFill>
                <a:srgbClr val="0070C0"/>
              </a:solidFill>
              <a:latin typeface="+mj-lt"/>
            </a:endParaRPr>
          </a:p>
          <a:p>
            <a:pPr algn="just">
              <a:lnSpc>
                <a:spcPct val="110000"/>
              </a:lnSpc>
            </a:pPr>
            <a:endParaRPr lang="cs-CZ" sz="1800" dirty="0">
              <a:solidFill>
                <a:srgbClr val="0070C0"/>
              </a:solidFill>
              <a:latin typeface="+mj-lt"/>
            </a:endParaRPr>
          </a:p>
          <a:p>
            <a:pPr marL="285750" indent="-285750" algn="just">
              <a:lnSpc>
                <a:spcPct val="110000"/>
              </a:lnSpc>
              <a:buFont typeface="Arial" panose="020B0604020202020204" pitchFamily="34" charset="0"/>
              <a:buChar char="•"/>
            </a:pPr>
            <a:endParaRPr lang="cs-CZ" sz="1800" dirty="0">
              <a:solidFill>
                <a:srgbClr val="0070C0"/>
              </a:solidFill>
              <a:latin typeface="+mj-lt"/>
            </a:endParaRPr>
          </a:p>
          <a:p>
            <a:pPr marL="285750" indent="-285750" algn="just">
              <a:lnSpc>
                <a:spcPct val="110000"/>
              </a:lnSpc>
              <a:buFont typeface="Arial" panose="020B0604020202020204" pitchFamily="34" charset="0"/>
              <a:buChar char="•"/>
            </a:pPr>
            <a:endParaRPr lang="cs-CZ" sz="1800" dirty="0">
              <a:solidFill>
                <a:srgbClr val="0070C0"/>
              </a:solidFill>
              <a:latin typeface="+mj-lt"/>
            </a:endParaRPr>
          </a:p>
          <a:p>
            <a:pPr algn="just">
              <a:lnSpc>
                <a:spcPct val="110000"/>
              </a:lnSpc>
            </a:pPr>
            <a:endParaRPr lang="cs-CZ" sz="1800" dirty="0">
              <a:solidFill>
                <a:srgbClr val="0070C0"/>
              </a:solidFill>
              <a:latin typeface="+mj-lt"/>
            </a:endParaRPr>
          </a:p>
          <a:p>
            <a:pPr marL="285750" indent="-285750" algn="just">
              <a:lnSpc>
                <a:spcPct val="110000"/>
              </a:lnSpc>
              <a:buFont typeface="Arial" panose="020B0604020202020204" pitchFamily="34" charset="0"/>
              <a:buChar char="•"/>
            </a:pPr>
            <a:endParaRPr lang="cs-CZ" dirty="0">
              <a:solidFill>
                <a:srgbClr val="0070C0"/>
              </a:solidFill>
              <a:latin typeface="+mj-lt"/>
            </a:endParaRPr>
          </a:p>
        </p:txBody>
      </p:sp>
      <p:sp>
        <p:nvSpPr>
          <p:cNvPr id="3" name="Nadpis 2">
            <a:extLst>
              <a:ext uri="{FF2B5EF4-FFF2-40B4-BE49-F238E27FC236}">
                <a16:creationId xmlns:a16="http://schemas.microsoft.com/office/drawing/2014/main" id="{4098A4BC-70E7-4660-885C-A8CAA58647FB}"/>
              </a:ext>
            </a:extLst>
          </p:cNvPr>
          <p:cNvSpPr>
            <a:spLocks noGrp="1"/>
          </p:cNvSpPr>
          <p:nvPr>
            <p:ph type="title"/>
          </p:nvPr>
        </p:nvSpPr>
        <p:spPr>
          <a:xfrm>
            <a:off x="977072" y="1146919"/>
            <a:ext cx="9997672" cy="678265"/>
          </a:xfrm>
        </p:spPr>
        <p:txBody>
          <a:bodyPr>
            <a:normAutofit/>
          </a:bodyPr>
          <a:lstStyle/>
          <a:p>
            <a:r>
              <a:rPr lang="cs-CZ" sz="2700" dirty="0">
                <a:solidFill>
                  <a:srgbClr val="005587"/>
                </a:solidFill>
              </a:rPr>
              <a:t>Prokázání skutku </a:t>
            </a:r>
            <a:r>
              <a:rPr lang="cs-CZ" sz="2700" dirty="0"/>
              <a:t>	</a:t>
            </a:r>
          </a:p>
        </p:txBody>
      </p:sp>
      <p:sp>
        <p:nvSpPr>
          <p:cNvPr id="6" name="Zástupný symbol pro číslo snímku 4">
            <a:extLst>
              <a:ext uri="{FF2B5EF4-FFF2-40B4-BE49-F238E27FC236}">
                <a16:creationId xmlns:a16="http://schemas.microsoft.com/office/drawing/2014/main" id="{58723448-ECB3-450E-9FED-CBA41941F62A}"/>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41</a:t>
            </a:fld>
            <a:endParaRPr lang="cs-CZ" dirty="0"/>
          </a:p>
        </p:txBody>
      </p:sp>
      <p:sp>
        <p:nvSpPr>
          <p:cNvPr id="4" name="Šipka: dolů 3">
            <a:extLst>
              <a:ext uri="{FF2B5EF4-FFF2-40B4-BE49-F238E27FC236}">
                <a16:creationId xmlns:a16="http://schemas.microsoft.com/office/drawing/2014/main" id="{6747D4A4-F0FD-6601-AE0E-1EBBFB600876}"/>
              </a:ext>
            </a:extLst>
          </p:cNvPr>
          <p:cNvSpPr/>
          <p:nvPr/>
        </p:nvSpPr>
        <p:spPr>
          <a:xfrm>
            <a:off x="3628511" y="3776474"/>
            <a:ext cx="298580" cy="3825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6923726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text 1">
            <a:extLst>
              <a:ext uri="{FF2B5EF4-FFF2-40B4-BE49-F238E27FC236}">
                <a16:creationId xmlns:a16="http://schemas.microsoft.com/office/drawing/2014/main" id="{E8E0942A-5676-435D-A1A8-0E222AA26064}"/>
              </a:ext>
            </a:extLst>
          </p:cNvPr>
          <p:cNvSpPr>
            <a:spLocks noGrp="1"/>
          </p:cNvSpPr>
          <p:nvPr>
            <p:ph type="body" sz="quarter" idx="10"/>
          </p:nvPr>
        </p:nvSpPr>
        <p:spPr>
          <a:xfrm>
            <a:off x="977072" y="1825184"/>
            <a:ext cx="10838410" cy="4783845"/>
          </a:xfrm>
          <a:ln>
            <a:noFill/>
          </a:ln>
        </p:spPr>
        <p:txBody>
          <a:bodyPr>
            <a:noAutofit/>
          </a:bodyPr>
          <a:lstStyle/>
          <a:p>
            <a:pPr marL="285750" indent="-285750" algn="just">
              <a:lnSpc>
                <a:spcPct val="110000"/>
              </a:lnSpc>
              <a:buFont typeface="Arial" panose="020B0604020202020204" pitchFamily="34" charset="0"/>
              <a:buChar char="•"/>
            </a:pPr>
            <a:r>
              <a:rPr lang="cs-CZ" sz="1800" dirty="0">
                <a:solidFill>
                  <a:srgbClr val="005587"/>
                </a:solidFill>
                <a:latin typeface="Tahoma"/>
                <a:cs typeface="Tahoma"/>
              </a:rPr>
              <a:t>Auditor má právo být v navazujícím řízení zcela pasivní nebo naopak předkládat jakékoliv podklady, pokud to uzná za vhodné. </a:t>
            </a:r>
          </a:p>
          <a:p>
            <a:pPr marL="285750" indent="-285750" algn="just">
              <a:lnSpc>
                <a:spcPct val="110000"/>
              </a:lnSpc>
              <a:buFont typeface="Arial" panose="020B0604020202020204" pitchFamily="34" charset="0"/>
              <a:buChar char="•"/>
            </a:pPr>
            <a:endParaRPr lang="cs-CZ" sz="800" dirty="0">
              <a:solidFill>
                <a:srgbClr val="0070C0"/>
              </a:solidFill>
              <a:latin typeface="+mj-lt"/>
            </a:endParaRPr>
          </a:p>
          <a:p>
            <a:pPr marL="285750" indent="-285750" algn="just">
              <a:lnSpc>
                <a:spcPct val="110000"/>
              </a:lnSpc>
              <a:buFont typeface="Arial" panose="020B0604020202020204" pitchFamily="34" charset="0"/>
              <a:buChar char="•"/>
            </a:pPr>
            <a:r>
              <a:rPr lang="cs-CZ" sz="1800" dirty="0">
                <a:solidFill>
                  <a:srgbClr val="005587"/>
                </a:solidFill>
                <a:latin typeface="Tahoma"/>
                <a:cs typeface="Tahoma"/>
              </a:rPr>
              <a:t>Jinou otázkou je, jak budou tyto podklady hodnoceny. Zejména v případě dodatečně předkládané dokumentace („náhle objevené“ po ukončení kontroly kvality) nelze vyloučit nízkou míru </a:t>
            </a:r>
            <a:r>
              <a:rPr lang="cs-CZ" sz="1800" b="1" dirty="0">
                <a:solidFill>
                  <a:srgbClr val="005587"/>
                </a:solidFill>
                <a:latin typeface="Tahoma"/>
                <a:cs typeface="Tahoma"/>
              </a:rPr>
              <a:t>důvěryhodnosti.</a:t>
            </a:r>
          </a:p>
          <a:p>
            <a:pPr marL="285750" indent="-285750" algn="just">
              <a:lnSpc>
                <a:spcPct val="110000"/>
              </a:lnSpc>
              <a:buFont typeface="Arial" panose="020B0604020202020204" pitchFamily="34" charset="0"/>
              <a:buChar char="•"/>
            </a:pPr>
            <a:endParaRPr lang="cs-CZ" sz="1700" b="1" dirty="0">
              <a:solidFill>
                <a:srgbClr val="0070C0"/>
              </a:solidFill>
              <a:latin typeface="+mj-lt"/>
            </a:endParaRPr>
          </a:p>
          <a:p>
            <a:pPr marL="285750" indent="-285750" algn="just">
              <a:lnSpc>
                <a:spcPct val="110000"/>
              </a:lnSpc>
              <a:buFont typeface="Arial" panose="020B0604020202020204" pitchFamily="34" charset="0"/>
              <a:buChar char="•"/>
            </a:pPr>
            <a:r>
              <a:rPr lang="cs-CZ" sz="1800" dirty="0">
                <a:solidFill>
                  <a:srgbClr val="005587"/>
                </a:solidFill>
                <a:latin typeface="Tahoma"/>
                <a:cs typeface="Tahoma"/>
              </a:rPr>
              <a:t>Proč tomu tak je? </a:t>
            </a:r>
          </a:p>
          <a:p>
            <a:pPr marL="285750" indent="-285750" algn="just">
              <a:lnSpc>
                <a:spcPct val="110000"/>
              </a:lnSpc>
              <a:buFont typeface="Arial" panose="020B0604020202020204" pitchFamily="34" charset="0"/>
              <a:buChar char="•"/>
            </a:pPr>
            <a:endParaRPr lang="cs-CZ" sz="1800" dirty="0">
              <a:solidFill>
                <a:srgbClr val="005587"/>
              </a:solidFill>
              <a:latin typeface="Tahoma"/>
              <a:cs typeface="Tahoma"/>
            </a:endParaRPr>
          </a:p>
          <a:p>
            <a:pPr marL="285750" indent="-285750" algn="just">
              <a:lnSpc>
                <a:spcPct val="110000"/>
              </a:lnSpc>
              <a:buFont typeface="Arial" panose="020B0604020202020204" pitchFamily="34" charset="0"/>
              <a:buChar char="•"/>
            </a:pPr>
            <a:r>
              <a:rPr lang="cs-CZ" sz="1800" dirty="0">
                <a:solidFill>
                  <a:srgbClr val="005587"/>
                </a:solidFill>
                <a:latin typeface="Tahoma"/>
                <a:cs typeface="Tahoma"/>
              </a:rPr>
              <a:t>Je auditorovou povinností předložit kompletní auditní dokumentaci již při kontrole.</a:t>
            </a:r>
          </a:p>
          <a:p>
            <a:pPr marL="285750" indent="-285750" algn="just">
              <a:lnSpc>
                <a:spcPct val="110000"/>
              </a:lnSpc>
              <a:buFont typeface="Arial" panose="020B0604020202020204" pitchFamily="34" charset="0"/>
              <a:buChar char="•"/>
            </a:pPr>
            <a:endParaRPr lang="cs-CZ" sz="900" b="1" dirty="0">
              <a:solidFill>
                <a:srgbClr val="0070C0"/>
              </a:solidFill>
              <a:latin typeface="+mj-lt"/>
            </a:endParaRPr>
          </a:p>
          <a:p>
            <a:pPr marL="285750" indent="-285750" algn="just">
              <a:lnSpc>
                <a:spcPct val="110000"/>
              </a:lnSpc>
              <a:buFont typeface="Arial" panose="020B0604020202020204" pitchFamily="34" charset="0"/>
              <a:buChar char="•"/>
            </a:pPr>
            <a:r>
              <a:rPr lang="cs-CZ" sz="1800" dirty="0">
                <a:solidFill>
                  <a:srgbClr val="005587"/>
                </a:solidFill>
                <a:latin typeface="Tahoma"/>
                <a:cs typeface="Tahoma"/>
              </a:rPr>
              <a:t>Kontrola kvality má následnou povahu, a není proto žádný racionální důvod, proč by předložená dokumentace měla být jakkoliv mezerovitá a neúplná. Nadto jde o kontrolu oznamovanou předem (nejméně 30 dnů), je proto zřejmé, že má auditor dostatek času na přípravu a „efekt úleku“ nepadá v úvahu. Zároveň kontrola trvá relativně dlouhou dobu; v tomto kontextu je prakticky vyloučeno, aby auditor konkrétní podklady opomenul. Racionálním se jeví spíše závěr, že takové podklady v době kontroly vůbec neexistovaly.</a:t>
            </a:r>
          </a:p>
          <a:p>
            <a:pPr marL="285750" indent="-285750" algn="just">
              <a:lnSpc>
                <a:spcPct val="110000"/>
              </a:lnSpc>
              <a:buFont typeface="Arial" panose="020B0604020202020204" pitchFamily="34" charset="0"/>
              <a:buChar char="•"/>
            </a:pPr>
            <a:endParaRPr lang="cs-CZ" sz="1800" dirty="0">
              <a:solidFill>
                <a:srgbClr val="0070C0"/>
              </a:solidFill>
              <a:latin typeface="+mj-lt"/>
            </a:endParaRPr>
          </a:p>
          <a:p>
            <a:pPr marL="285750" indent="-285750" algn="just">
              <a:lnSpc>
                <a:spcPct val="110000"/>
              </a:lnSpc>
              <a:buFont typeface="Arial" panose="020B0604020202020204" pitchFamily="34" charset="0"/>
              <a:buChar char="•"/>
            </a:pPr>
            <a:endParaRPr lang="cs-CZ" sz="1800" dirty="0">
              <a:solidFill>
                <a:srgbClr val="0070C0"/>
              </a:solidFill>
              <a:latin typeface="+mj-lt"/>
            </a:endParaRPr>
          </a:p>
          <a:p>
            <a:pPr algn="just">
              <a:lnSpc>
                <a:spcPct val="110000"/>
              </a:lnSpc>
            </a:pPr>
            <a:endParaRPr lang="cs-CZ" sz="1800" dirty="0">
              <a:solidFill>
                <a:srgbClr val="0070C0"/>
              </a:solidFill>
              <a:latin typeface="+mj-lt"/>
            </a:endParaRPr>
          </a:p>
          <a:p>
            <a:pPr marL="285750" indent="-285750" algn="just">
              <a:lnSpc>
                <a:spcPct val="110000"/>
              </a:lnSpc>
              <a:buFont typeface="Arial" panose="020B0604020202020204" pitchFamily="34" charset="0"/>
              <a:buChar char="•"/>
            </a:pPr>
            <a:endParaRPr lang="cs-CZ" sz="1800" dirty="0">
              <a:solidFill>
                <a:srgbClr val="0070C0"/>
              </a:solidFill>
              <a:latin typeface="+mj-lt"/>
            </a:endParaRPr>
          </a:p>
          <a:p>
            <a:pPr marL="285750" indent="-285750" algn="just">
              <a:lnSpc>
                <a:spcPct val="110000"/>
              </a:lnSpc>
              <a:buFont typeface="Arial" panose="020B0604020202020204" pitchFamily="34" charset="0"/>
              <a:buChar char="•"/>
            </a:pPr>
            <a:endParaRPr lang="cs-CZ" sz="1800" dirty="0">
              <a:solidFill>
                <a:srgbClr val="0070C0"/>
              </a:solidFill>
              <a:latin typeface="+mj-lt"/>
            </a:endParaRPr>
          </a:p>
          <a:p>
            <a:pPr algn="just">
              <a:lnSpc>
                <a:spcPct val="110000"/>
              </a:lnSpc>
            </a:pPr>
            <a:endParaRPr lang="cs-CZ" sz="1800" dirty="0">
              <a:solidFill>
                <a:srgbClr val="0070C0"/>
              </a:solidFill>
              <a:latin typeface="+mj-lt"/>
            </a:endParaRPr>
          </a:p>
          <a:p>
            <a:pPr marL="285750" indent="-285750" algn="just">
              <a:lnSpc>
                <a:spcPct val="110000"/>
              </a:lnSpc>
              <a:buFont typeface="Arial" panose="020B0604020202020204" pitchFamily="34" charset="0"/>
              <a:buChar char="•"/>
            </a:pPr>
            <a:endParaRPr lang="cs-CZ" dirty="0">
              <a:solidFill>
                <a:srgbClr val="0070C0"/>
              </a:solidFill>
              <a:latin typeface="+mj-lt"/>
            </a:endParaRPr>
          </a:p>
        </p:txBody>
      </p:sp>
      <p:sp>
        <p:nvSpPr>
          <p:cNvPr id="3" name="Nadpis 2">
            <a:extLst>
              <a:ext uri="{FF2B5EF4-FFF2-40B4-BE49-F238E27FC236}">
                <a16:creationId xmlns:a16="http://schemas.microsoft.com/office/drawing/2014/main" id="{4098A4BC-70E7-4660-885C-A8CAA58647FB}"/>
              </a:ext>
            </a:extLst>
          </p:cNvPr>
          <p:cNvSpPr>
            <a:spLocks noGrp="1"/>
          </p:cNvSpPr>
          <p:nvPr>
            <p:ph type="title"/>
          </p:nvPr>
        </p:nvSpPr>
        <p:spPr>
          <a:xfrm>
            <a:off x="977072" y="1146919"/>
            <a:ext cx="9997672" cy="678265"/>
          </a:xfrm>
        </p:spPr>
        <p:txBody>
          <a:bodyPr>
            <a:normAutofit/>
          </a:bodyPr>
          <a:lstStyle/>
          <a:p>
            <a:r>
              <a:rPr lang="cs-CZ" sz="2700" dirty="0">
                <a:solidFill>
                  <a:srgbClr val="005587"/>
                </a:solidFill>
              </a:rPr>
              <a:t>Dodatečná dokumentace</a:t>
            </a:r>
          </a:p>
        </p:txBody>
      </p:sp>
      <p:sp>
        <p:nvSpPr>
          <p:cNvPr id="6" name="Zástupný symbol pro číslo snímku 4">
            <a:extLst>
              <a:ext uri="{FF2B5EF4-FFF2-40B4-BE49-F238E27FC236}">
                <a16:creationId xmlns:a16="http://schemas.microsoft.com/office/drawing/2014/main" id="{58723448-ECB3-450E-9FED-CBA41941F62A}"/>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42</a:t>
            </a:fld>
            <a:endParaRPr lang="cs-CZ" dirty="0"/>
          </a:p>
        </p:txBody>
      </p:sp>
    </p:spTree>
    <p:extLst>
      <p:ext uri="{BB962C8B-B14F-4D97-AF65-F5344CB8AC3E}">
        <p14:creationId xmlns:p14="http://schemas.microsoft.com/office/powerpoint/2010/main" val="24307175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040A80-551C-4CD7-95E2-07EC4CAA97AC}"/>
              </a:ext>
            </a:extLst>
          </p:cNvPr>
          <p:cNvSpPr>
            <a:spLocks noGrp="1"/>
          </p:cNvSpPr>
          <p:nvPr>
            <p:ph type="title"/>
          </p:nvPr>
        </p:nvSpPr>
        <p:spPr>
          <a:xfrm>
            <a:off x="1080000" y="3313909"/>
            <a:ext cx="9997672" cy="1593371"/>
          </a:xfrm>
        </p:spPr>
        <p:txBody>
          <a:bodyPr>
            <a:noAutofit/>
          </a:bodyPr>
          <a:lstStyle/>
          <a:p>
            <a:br>
              <a:rPr lang="cs-CZ" sz="3200" dirty="0"/>
            </a:br>
            <a:r>
              <a:rPr lang="cs-CZ" sz="2700" dirty="0">
                <a:solidFill>
                  <a:srgbClr val="005587"/>
                </a:solidFill>
              </a:rPr>
              <a:t>6. Legislativa </a:t>
            </a:r>
            <a:br>
              <a:rPr lang="cs-CZ" sz="3200" dirty="0"/>
            </a:br>
            <a:endParaRPr lang="cs-CZ" sz="3200" dirty="0"/>
          </a:p>
        </p:txBody>
      </p:sp>
      <p:sp>
        <p:nvSpPr>
          <p:cNvPr id="3" name="Zástupný symbol pro číslo snímku 4">
            <a:extLst>
              <a:ext uri="{FF2B5EF4-FFF2-40B4-BE49-F238E27FC236}">
                <a16:creationId xmlns:a16="http://schemas.microsoft.com/office/drawing/2014/main" id="{C07739EF-3824-427E-8071-5D7FD25719F6}"/>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43</a:t>
            </a:fld>
            <a:endParaRPr lang="cs-CZ" dirty="0"/>
          </a:p>
        </p:txBody>
      </p:sp>
    </p:spTree>
    <p:extLst>
      <p:ext uri="{BB962C8B-B14F-4D97-AF65-F5344CB8AC3E}">
        <p14:creationId xmlns:p14="http://schemas.microsoft.com/office/powerpoint/2010/main" val="2493884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C8BB89DC-E9F4-B3D4-167D-6F2E6DA153DE}"/>
              </a:ext>
            </a:extLst>
          </p:cNvPr>
          <p:cNvSpPr>
            <a:spLocks noGrp="1"/>
          </p:cNvSpPr>
          <p:nvPr>
            <p:ph type="body" sz="quarter" idx="10"/>
          </p:nvPr>
        </p:nvSpPr>
        <p:spPr>
          <a:xfrm>
            <a:off x="1079999" y="1942557"/>
            <a:ext cx="10511365" cy="4630964"/>
          </a:xfrm>
        </p:spPr>
        <p:txBody>
          <a:bodyPr>
            <a:normAutofit fontScale="85000" lnSpcReduction="20000"/>
          </a:bodyPr>
          <a:lstStyle/>
          <a:p>
            <a:pPr marL="285750" indent="-285750" algn="just">
              <a:lnSpc>
                <a:spcPct val="130000"/>
              </a:lnSpc>
              <a:buFont typeface="Arial" panose="020B0604020202020204" pitchFamily="34" charset="0"/>
              <a:buChar char="•"/>
            </a:pPr>
            <a:r>
              <a:rPr lang="cs-CZ" sz="2100" dirty="0">
                <a:solidFill>
                  <a:srgbClr val="005587"/>
                </a:solidFill>
                <a:latin typeface="Tahoma"/>
                <a:cs typeface="Tahoma"/>
              </a:rPr>
              <a:t>Novelizace zákona o auditorech (účinnost od 29. 5. 2022) – zák. č. 96/2022 Sb., kterým se mění některé zákony v oblasti finančního trhu zejména v souvislosti s implementací předpisů Evropské unie týkajících se unie kapitálových trhů</a:t>
            </a:r>
          </a:p>
          <a:p>
            <a:pPr marL="971550" lvl="1" indent="-285750" algn="just">
              <a:lnSpc>
                <a:spcPct val="130000"/>
              </a:lnSpc>
            </a:pPr>
            <a:endParaRPr lang="cs-CZ" sz="1600" dirty="0">
              <a:solidFill>
                <a:srgbClr val="0070C0"/>
              </a:solidFill>
              <a:latin typeface="+mj-lt"/>
            </a:endParaRPr>
          </a:p>
          <a:p>
            <a:pPr algn="just">
              <a:lnSpc>
                <a:spcPct val="130000"/>
              </a:lnSpc>
            </a:pPr>
            <a:r>
              <a:rPr lang="cs-CZ" sz="2100" b="1" dirty="0">
                <a:solidFill>
                  <a:srgbClr val="005587"/>
                </a:solidFill>
                <a:latin typeface="Tahoma"/>
                <a:cs typeface="Tahoma"/>
              </a:rPr>
              <a:t>Změny</a:t>
            </a:r>
          </a:p>
          <a:p>
            <a:pPr marL="285750" lvl="2" indent="-285750" algn="just">
              <a:lnSpc>
                <a:spcPct val="130000"/>
              </a:lnSpc>
              <a:spcBef>
                <a:spcPts val="0"/>
              </a:spcBef>
            </a:pPr>
            <a:r>
              <a:rPr lang="cs-CZ" sz="2100" dirty="0">
                <a:solidFill>
                  <a:srgbClr val="005587"/>
                </a:solidFill>
                <a:latin typeface="Tahoma"/>
                <a:cs typeface="Tahoma"/>
              </a:rPr>
              <a:t>§ 20 odst. 1 písm. f) </a:t>
            </a:r>
            <a:r>
              <a:rPr lang="cs-CZ" sz="2100" dirty="0" err="1">
                <a:solidFill>
                  <a:srgbClr val="005587"/>
                </a:solidFill>
                <a:latin typeface="Tahoma"/>
                <a:cs typeface="Tahoma"/>
              </a:rPr>
              <a:t>ZoA</a:t>
            </a:r>
            <a:r>
              <a:rPr lang="cs-CZ" sz="2100" dirty="0">
                <a:solidFill>
                  <a:srgbClr val="005587"/>
                </a:solidFill>
                <a:latin typeface="Tahoma"/>
                <a:cs typeface="Tahoma"/>
              </a:rPr>
              <a:t>: vyjádření auditora ve vztahu k vyhotovené výroční finanční zprávě emitenta v souladu nařízením ESEF je nedílnou součástí zprávy auditora o povinném auditu, </a:t>
            </a:r>
          </a:p>
          <a:p>
            <a:pPr marL="285750" lvl="2" indent="-285750" algn="just">
              <a:lnSpc>
                <a:spcPct val="130000"/>
              </a:lnSpc>
              <a:spcBef>
                <a:spcPts val="0"/>
              </a:spcBef>
            </a:pPr>
            <a:r>
              <a:rPr lang="cs-CZ" sz="2100" dirty="0">
                <a:solidFill>
                  <a:srgbClr val="005587"/>
                </a:solidFill>
                <a:latin typeface="Tahoma"/>
                <a:cs typeface="Tahoma"/>
              </a:rPr>
              <a:t>Nový § 20ba </a:t>
            </a:r>
            <a:r>
              <a:rPr lang="cs-CZ" sz="2100" dirty="0" err="1">
                <a:solidFill>
                  <a:srgbClr val="005587"/>
                </a:solidFill>
                <a:latin typeface="Tahoma"/>
                <a:cs typeface="Tahoma"/>
              </a:rPr>
              <a:t>ZoA</a:t>
            </a:r>
            <a:r>
              <a:rPr lang="cs-CZ" sz="2100" dirty="0">
                <a:solidFill>
                  <a:srgbClr val="005587"/>
                </a:solidFill>
                <a:latin typeface="Tahoma"/>
                <a:cs typeface="Tahoma"/>
              </a:rPr>
              <a:t>: Požadavky na ověření výroční finanční zprávy emitenta vyhotovujícího výroční finanční zprávu v souladu s přímo použitelným předpisem Evropské unie upravujícím jednotný elektronický formát pro podávání zpráv - auditor se vyjádří, zda použité značkování je v souladu s právními předpisy nebo přímo použitelnými předpisy Evropské unie.</a:t>
            </a:r>
          </a:p>
          <a:p>
            <a:pPr marL="285750" indent="-285750" algn="just">
              <a:lnSpc>
                <a:spcPct val="130000"/>
              </a:lnSpc>
              <a:buFont typeface="Arial" panose="020B0604020202020204" pitchFamily="34" charset="0"/>
              <a:buChar char="•"/>
            </a:pPr>
            <a:endParaRPr lang="cs-CZ" sz="2100" dirty="0">
              <a:solidFill>
                <a:srgbClr val="005587"/>
              </a:solidFill>
              <a:latin typeface="Tahoma"/>
              <a:cs typeface="Tahoma"/>
            </a:endParaRPr>
          </a:p>
          <a:p>
            <a:pPr marL="285750" indent="-285750" algn="just">
              <a:lnSpc>
                <a:spcPct val="130000"/>
              </a:lnSpc>
              <a:buFont typeface="Arial" panose="020B0604020202020204" pitchFamily="34" charset="0"/>
              <a:buChar char="•"/>
            </a:pPr>
            <a:r>
              <a:rPr lang="cs-CZ" sz="2100" dirty="0">
                <a:solidFill>
                  <a:srgbClr val="005587"/>
                </a:solidFill>
                <a:latin typeface="Tahoma"/>
                <a:cs typeface="Tahoma"/>
              </a:rPr>
              <a:t>Podrobnosti: viz důvodová zpráva k zák. č. 96/2022 Sb., metodické materiály KAČR a CEAOB </a:t>
            </a:r>
            <a:r>
              <a:rPr lang="cs-CZ" sz="2100" dirty="0" err="1">
                <a:solidFill>
                  <a:srgbClr val="005587"/>
                </a:solidFill>
                <a:latin typeface="Tahoma"/>
                <a:cs typeface="Tahoma"/>
              </a:rPr>
              <a:t>Guidelines</a:t>
            </a:r>
            <a:r>
              <a:rPr lang="cs-CZ" sz="2100" dirty="0">
                <a:solidFill>
                  <a:srgbClr val="005587"/>
                </a:solidFill>
                <a:latin typeface="Tahoma"/>
                <a:cs typeface="Tahoma"/>
              </a:rPr>
              <a:t> </a:t>
            </a:r>
            <a:endParaRPr lang="en-GB" sz="2100" dirty="0">
              <a:solidFill>
                <a:srgbClr val="005587"/>
              </a:solidFill>
              <a:latin typeface="Tahoma"/>
              <a:cs typeface="Tahoma"/>
            </a:endParaRPr>
          </a:p>
        </p:txBody>
      </p:sp>
      <p:sp>
        <p:nvSpPr>
          <p:cNvPr id="3" name="Nadpis 2">
            <a:extLst>
              <a:ext uri="{FF2B5EF4-FFF2-40B4-BE49-F238E27FC236}">
                <a16:creationId xmlns:a16="http://schemas.microsoft.com/office/drawing/2014/main" id="{CA55CABF-0247-230B-1E4E-D3EA91474276}"/>
              </a:ext>
            </a:extLst>
          </p:cNvPr>
          <p:cNvSpPr>
            <a:spLocks noGrp="1"/>
          </p:cNvSpPr>
          <p:nvPr>
            <p:ph type="title"/>
          </p:nvPr>
        </p:nvSpPr>
        <p:spPr>
          <a:xfrm>
            <a:off x="918672" y="1264291"/>
            <a:ext cx="9997672" cy="678265"/>
          </a:xfrm>
        </p:spPr>
        <p:txBody>
          <a:bodyPr>
            <a:normAutofit/>
          </a:bodyPr>
          <a:lstStyle/>
          <a:p>
            <a:r>
              <a:rPr lang="cs-CZ" sz="2700" dirty="0">
                <a:solidFill>
                  <a:srgbClr val="005587"/>
                </a:solidFill>
              </a:rPr>
              <a:t>Změny v legislativě</a:t>
            </a:r>
            <a:endParaRPr lang="en-GB" sz="2700" dirty="0">
              <a:solidFill>
                <a:srgbClr val="005587"/>
              </a:solidFill>
            </a:endParaRPr>
          </a:p>
        </p:txBody>
      </p:sp>
      <p:sp>
        <p:nvSpPr>
          <p:cNvPr id="4" name="Zástupný symbol pro číslo snímku 4">
            <a:extLst>
              <a:ext uri="{FF2B5EF4-FFF2-40B4-BE49-F238E27FC236}">
                <a16:creationId xmlns:a16="http://schemas.microsoft.com/office/drawing/2014/main" id="{446BF1E0-CDDF-B985-DECF-5D656EB849B7}"/>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44</a:t>
            </a:fld>
            <a:endParaRPr lang="cs-CZ" dirty="0"/>
          </a:p>
        </p:txBody>
      </p:sp>
    </p:spTree>
    <p:extLst>
      <p:ext uri="{BB962C8B-B14F-4D97-AF65-F5344CB8AC3E}">
        <p14:creationId xmlns:p14="http://schemas.microsoft.com/office/powerpoint/2010/main" val="23793109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C8BB89DC-E9F4-B3D4-167D-6F2E6DA153DE}"/>
              </a:ext>
            </a:extLst>
          </p:cNvPr>
          <p:cNvSpPr>
            <a:spLocks noGrp="1"/>
          </p:cNvSpPr>
          <p:nvPr>
            <p:ph type="body" sz="quarter" idx="10"/>
          </p:nvPr>
        </p:nvSpPr>
        <p:spPr>
          <a:xfrm>
            <a:off x="1080000" y="2478265"/>
            <a:ext cx="10670040" cy="3641181"/>
          </a:xfrm>
        </p:spPr>
        <p:txBody>
          <a:bodyPr>
            <a:normAutofit/>
          </a:bodyPr>
          <a:lstStyle/>
          <a:p>
            <a:pPr marL="0" lvl="2" indent="0" algn="just">
              <a:lnSpc>
                <a:spcPct val="110000"/>
              </a:lnSpc>
              <a:spcBef>
                <a:spcPts val="0"/>
              </a:spcBef>
              <a:buNone/>
            </a:pPr>
            <a:r>
              <a:rPr lang="cs-CZ" sz="1800" dirty="0">
                <a:solidFill>
                  <a:srgbClr val="005587"/>
                </a:solidFill>
                <a:latin typeface="Tahoma"/>
                <a:cs typeface="Tahoma"/>
              </a:rPr>
              <a:t>Najdete na stránkách CEAOB - </a:t>
            </a:r>
            <a:r>
              <a:rPr lang="cs-CZ" sz="1800" dirty="0" err="1">
                <a:solidFill>
                  <a:srgbClr val="005587"/>
                </a:solidFill>
                <a:latin typeface="Tahoma"/>
                <a:cs typeface="Tahoma"/>
                <a:hlinkClick r:id="rId2">
                  <a:extLst>
                    <a:ext uri="{A12FA001-AC4F-418D-AE19-62706E023703}">
                      <ahyp:hlinkClr xmlns:ahyp="http://schemas.microsoft.com/office/drawing/2018/hyperlinkcolor" val="tx"/>
                    </a:ext>
                  </a:extLst>
                </a:hlinkClick>
              </a:rPr>
              <a:t>Committee</a:t>
            </a:r>
            <a:r>
              <a:rPr lang="cs-CZ" sz="1800" dirty="0">
                <a:solidFill>
                  <a:srgbClr val="005587"/>
                </a:solidFill>
                <a:latin typeface="Tahoma"/>
                <a:cs typeface="Tahoma"/>
                <a:hlinkClick r:id="rId2">
                  <a:extLst>
                    <a:ext uri="{A12FA001-AC4F-418D-AE19-62706E023703}">
                      <ahyp:hlinkClr xmlns:ahyp="http://schemas.microsoft.com/office/drawing/2018/hyperlinkcolor" val="tx"/>
                    </a:ext>
                  </a:extLst>
                </a:hlinkClick>
              </a:rPr>
              <a:t> </a:t>
            </a:r>
            <a:r>
              <a:rPr lang="cs-CZ" sz="1800" dirty="0" err="1">
                <a:solidFill>
                  <a:srgbClr val="005587"/>
                </a:solidFill>
                <a:latin typeface="Tahoma"/>
                <a:cs typeface="Tahoma"/>
                <a:hlinkClick r:id="rId2">
                  <a:extLst>
                    <a:ext uri="{A12FA001-AC4F-418D-AE19-62706E023703}">
                      <ahyp:hlinkClr xmlns:ahyp="http://schemas.microsoft.com/office/drawing/2018/hyperlinkcolor" val="tx"/>
                    </a:ext>
                  </a:extLst>
                </a:hlinkClick>
              </a:rPr>
              <a:t>of</a:t>
            </a:r>
            <a:r>
              <a:rPr lang="cs-CZ" sz="1800" dirty="0">
                <a:solidFill>
                  <a:srgbClr val="005587"/>
                </a:solidFill>
                <a:latin typeface="Tahoma"/>
                <a:cs typeface="Tahoma"/>
                <a:hlinkClick r:id="rId2">
                  <a:extLst>
                    <a:ext uri="{A12FA001-AC4F-418D-AE19-62706E023703}">
                      <ahyp:hlinkClr xmlns:ahyp="http://schemas.microsoft.com/office/drawing/2018/hyperlinkcolor" val="tx"/>
                    </a:ext>
                  </a:extLst>
                </a:hlinkClick>
              </a:rPr>
              <a:t> </a:t>
            </a:r>
            <a:r>
              <a:rPr lang="cs-CZ" sz="1800" dirty="0" err="1">
                <a:solidFill>
                  <a:srgbClr val="005587"/>
                </a:solidFill>
                <a:latin typeface="Tahoma"/>
                <a:cs typeface="Tahoma"/>
                <a:hlinkClick r:id="rId2">
                  <a:extLst>
                    <a:ext uri="{A12FA001-AC4F-418D-AE19-62706E023703}">
                      <ahyp:hlinkClr xmlns:ahyp="http://schemas.microsoft.com/office/drawing/2018/hyperlinkcolor" val="tx"/>
                    </a:ext>
                  </a:extLst>
                </a:hlinkClick>
              </a:rPr>
              <a:t>European</a:t>
            </a:r>
            <a:r>
              <a:rPr lang="cs-CZ" sz="1800" dirty="0">
                <a:solidFill>
                  <a:srgbClr val="005587"/>
                </a:solidFill>
                <a:latin typeface="Tahoma"/>
                <a:cs typeface="Tahoma"/>
                <a:hlinkClick r:id="rId2">
                  <a:extLst>
                    <a:ext uri="{A12FA001-AC4F-418D-AE19-62706E023703}">
                      <ahyp:hlinkClr xmlns:ahyp="http://schemas.microsoft.com/office/drawing/2018/hyperlinkcolor" val="tx"/>
                    </a:ext>
                  </a:extLst>
                </a:hlinkClick>
              </a:rPr>
              <a:t> Auditing </a:t>
            </a:r>
            <a:r>
              <a:rPr lang="cs-CZ" sz="1800" dirty="0" err="1">
                <a:solidFill>
                  <a:srgbClr val="005587"/>
                </a:solidFill>
                <a:latin typeface="Tahoma"/>
                <a:cs typeface="Tahoma"/>
                <a:hlinkClick r:id="rId2">
                  <a:extLst>
                    <a:ext uri="{A12FA001-AC4F-418D-AE19-62706E023703}">
                      <ahyp:hlinkClr xmlns:ahyp="http://schemas.microsoft.com/office/drawing/2018/hyperlinkcolor" val="tx"/>
                    </a:ext>
                  </a:extLst>
                </a:hlinkClick>
              </a:rPr>
              <a:t>Oversight</a:t>
            </a:r>
            <a:r>
              <a:rPr lang="cs-CZ" sz="1800" dirty="0">
                <a:solidFill>
                  <a:srgbClr val="005587"/>
                </a:solidFill>
                <a:latin typeface="Tahoma"/>
                <a:cs typeface="Tahoma"/>
                <a:hlinkClick r:id="rId2">
                  <a:extLst>
                    <a:ext uri="{A12FA001-AC4F-418D-AE19-62706E023703}">
                      <ahyp:hlinkClr xmlns:ahyp="http://schemas.microsoft.com/office/drawing/2018/hyperlinkcolor" val="tx"/>
                    </a:ext>
                  </a:extLst>
                </a:hlinkClick>
              </a:rPr>
              <a:t> </a:t>
            </a:r>
            <a:r>
              <a:rPr lang="cs-CZ" sz="1800" dirty="0" err="1">
                <a:solidFill>
                  <a:srgbClr val="005587"/>
                </a:solidFill>
                <a:latin typeface="Tahoma"/>
                <a:cs typeface="Tahoma"/>
                <a:hlinkClick r:id="rId2">
                  <a:extLst>
                    <a:ext uri="{A12FA001-AC4F-418D-AE19-62706E023703}">
                      <ahyp:hlinkClr xmlns:ahyp="http://schemas.microsoft.com/office/drawing/2018/hyperlinkcolor" val="tx"/>
                    </a:ext>
                  </a:extLst>
                </a:hlinkClick>
              </a:rPr>
              <a:t>Bodies</a:t>
            </a:r>
            <a:r>
              <a:rPr lang="cs-CZ" sz="1800" dirty="0">
                <a:solidFill>
                  <a:srgbClr val="005587"/>
                </a:solidFill>
                <a:latin typeface="Tahoma"/>
                <a:cs typeface="Tahoma"/>
                <a:hlinkClick r:id="rId2">
                  <a:extLst>
                    <a:ext uri="{A12FA001-AC4F-418D-AE19-62706E023703}">
                      <ahyp:hlinkClr xmlns:ahyp="http://schemas.microsoft.com/office/drawing/2018/hyperlinkcolor" val="tx"/>
                    </a:ext>
                  </a:extLst>
                </a:hlinkClick>
              </a:rPr>
              <a:t> (europa.eu)</a:t>
            </a:r>
            <a:r>
              <a:rPr lang="cs-CZ" sz="1800" dirty="0">
                <a:solidFill>
                  <a:srgbClr val="005587"/>
                </a:solidFill>
                <a:latin typeface="Tahoma"/>
                <a:cs typeface="Tahoma"/>
              </a:rPr>
              <a:t> a také na stránkách RVDA </a:t>
            </a:r>
            <a:r>
              <a:rPr lang="cs-CZ" sz="1800" dirty="0">
                <a:solidFill>
                  <a:srgbClr val="005587"/>
                </a:solidFill>
                <a:latin typeface="Tahoma"/>
                <a:cs typeface="Tahoma"/>
                <a:hlinkClick r:id="rId3">
                  <a:extLst>
                    <a:ext uri="{A12FA001-AC4F-418D-AE19-62706E023703}">
                      <ahyp:hlinkClr xmlns:ahyp="http://schemas.microsoft.com/office/drawing/2018/hyperlinkcolor" val="tx"/>
                    </a:ext>
                  </a:extLst>
                </a:hlinkClick>
              </a:rPr>
              <a:t>Stanoviska CEAOB | Rada pro veřejný dohled nad auditem (rvda.cz)</a:t>
            </a:r>
            <a:r>
              <a:rPr lang="cs-CZ" sz="1800" dirty="0">
                <a:solidFill>
                  <a:srgbClr val="005587"/>
                </a:solidFill>
                <a:latin typeface="Tahoma"/>
                <a:cs typeface="Tahoma"/>
              </a:rPr>
              <a:t>:</a:t>
            </a:r>
          </a:p>
          <a:p>
            <a:pPr marL="0" lvl="2" indent="0" algn="just">
              <a:lnSpc>
                <a:spcPct val="110000"/>
              </a:lnSpc>
              <a:spcBef>
                <a:spcPts val="0"/>
              </a:spcBef>
              <a:buNone/>
            </a:pPr>
            <a:endParaRPr lang="en-GB" sz="1800" dirty="0">
              <a:solidFill>
                <a:srgbClr val="0070C0"/>
              </a:solidFill>
              <a:latin typeface="+mj-lt"/>
            </a:endParaRPr>
          </a:p>
          <a:p>
            <a:pPr marL="285750" lvl="2" indent="-285750" algn="just">
              <a:lnSpc>
                <a:spcPct val="110000"/>
              </a:lnSpc>
              <a:spcBef>
                <a:spcPts val="0"/>
              </a:spcBef>
            </a:pPr>
            <a:r>
              <a:rPr lang="en-GB" sz="1800" dirty="0">
                <a:solidFill>
                  <a:srgbClr val="005587"/>
                </a:solidFill>
                <a:latin typeface="Tahoma"/>
                <a:cs typeface="Tahoma"/>
              </a:rPr>
              <a:t>Monitoring the fee cap of non-audit services</a:t>
            </a:r>
          </a:p>
          <a:p>
            <a:pPr marL="285750" lvl="2" indent="-285750" algn="just">
              <a:lnSpc>
                <a:spcPct val="110000"/>
              </a:lnSpc>
              <a:spcBef>
                <a:spcPts val="0"/>
              </a:spcBef>
            </a:pPr>
            <a:r>
              <a:rPr lang="cs-CZ" sz="1800" dirty="0">
                <a:solidFill>
                  <a:srgbClr val="005587"/>
                </a:solidFill>
                <a:latin typeface="Tahoma"/>
                <a:cs typeface="Tahoma"/>
              </a:rPr>
              <a:t>Maximum </a:t>
            </a:r>
            <a:r>
              <a:rPr lang="en-GB" sz="1800" dirty="0">
                <a:solidFill>
                  <a:srgbClr val="005587"/>
                </a:solidFill>
                <a:latin typeface="Tahoma"/>
                <a:cs typeface="Tahoma"/>
              </a:rPr>
              <a:t>duration of the audit engagement</a:t>
            </a:r>
          </a:p>
          <a:p>
            <a:pPr marL="285750" lvl="2" indent="-285750" algn="just">
              <a:lnSpc>
                <a:spcPct val="110000"/>
              </a:lnSpc>
              <a:spcBef>
                <a:spcPts val="0"/>
              </a:spcBef>
            </a:pPr>
            <a:r>
              <a:rPr lang="en-GB" sz="1800" dirty="0">
                <a:solidFill>
                  <a:srgbClr val="005587"/>
                </a:solidFill>
                <a:latin typeface="Tahoma"/>
                <a:cs typeface="Tahoma"/>
              </a:rPr>
              <a:t>Guidelines on appointment of statutory auditors by public interest entities</a:t>
            </a:r>
          </a:p>
          <a:p>
            <a:pPr marL="285750" lvl="2" indent="-285750" algn="just">
              <a:lnSpc>
                <a:spcPct val="110000"/>
              </a:lnSpc>
              <a:spcBef>
                <a:spcPts val="0"/>
              </a:spcBef>
            </a:pPr>
            <a:r>
              <a:rPr lang="en-GB" sz="1800" dirty="0">
                <a:solidFill>
                  <a:srgbClr val="005587"/>
                </a:solidFill>
                <a:latin typeface="Tahoma"/>
                <a:cs typeface="Tahoma"/>
              </a:rPr>
              <a:t>Guidelines on auditors´ involvement in financial statements in ESEF</a:t>
            </a:r>
          </a:p>
        </p:txBody>
      </p:sp>
      <p:sp>
        <p:nvSpPr>
          <p:cNvPr id="3" name="Nadpis 2">
            <a:extLst>
              <a:ext uri="{FF2B5EF4-FFF2-40B4-BE49-F238E27FC236}">
                <a16:creationId xmlns:a16="http://schemas.microsoft.com/office/drawing/2014/main" id="{CA55CABF-0247-230B-1E4E-D3EA91474276}"/>
              </a:ext>
            </a:extLst>
          </p:cNvPr>
          <p:cNvSpPr>
            <a:spLocks noGrp="1"/>
          </p:cNvSpPr>
          <p:nvPr>
            <p:ph type="title"/>
          </p:nvPr>
        </p:nvSpPr>
        <p:spPr>
          <a:xfrm>
            <a:off x="1042400" y="1569091"/>
            <a:ext cx="9997672" cy="678265"/>
          </a:xfrm>
        </p:spPr>
        <p:txBody>
          <a:bodyPr>
            <a:normAutofit/>
          </a:bodyPr>
          <a:lstStyle/>
          <a:p>
            <a:r>
              <a:rPr lang="cs-CZ" sz="2700" dirty="0">
                <a:solidFill>
                  <a:srgbClr val="005587"/>
                </a:solidFill>
              </a:rPr>
              <a:t>Stanoviska </a:t>
            </a:r>
            <a:r>
              <a:rPr lang="en-GB" sz="2700" dirty="0">
                <a:solidFill>
                  <a:srgbClr val="005587"/>
                </a:solidFill>
              </a:rPr>
              <a:t>CEAO</a:t>
            </a:r>
            <a:r>
              <a:rPr lang="cs-CZ" sz="2700" dirty="0">
                <a:solidFill>
                  <a:srgbClr val="005587"/>
                </a:solidFill>
              </a:rPr>
              <a:t>B</a:t>
            </a:r>
            <a:endParaRPr lang="en-GB" sz="2700" dirty="0">
              <a:solidFill>
                <a:srgbClr val="005587"/>
              </a:solidFill>
            </a:endParaRPr>
          </a:p>
        </p:txBody>
      </p:sp>
      <p:sp>
        <p:nvSpPr>
          <p:cNvPr id="4" name="Zástupný symbol pro číslo snímku 4">
            <a:extLst>
              <a:ext uri="{FF2B5EF4-FFF2-40B4-BE49-F238E27FC236}">
                <a16:creationId xmlns:a16="http://schemas.microsoft.com/office/drawing/2014/main" id="{2E23C251-A803-D349-8D6A-1F2D514A162B}"/>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45</a:t>
            </a:fld>
            <a:endParaRPr lang="cs-CZ" dirty="0"/>
          </a:p>
        </p:txBody>
      </p:sp>
    </p:spTree>
    <p:extLst>
      <p:ext uri="{BB962C8B-B14F-4D97-AF65-F5344CB8AC3E}">
        <p14:creationId xmlns:p14="http://schemas.microsoft.com/office/powerpoint/2010/main" val="11087093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040A80-551C-4CD7-95E2-07EC4CAA97AC}"/>
              </a:ext>
            </a:extLst>
          </p:cNvPr>
          <p:cNvSpPr>
            <a:spLocks noGrp="1"/>
          </p:cNvSpPr>
          <p:nvPr>
            <p:ph type="title"/>
          </p:nvPr>
        </p:nvSpPr>
        <p:spPr>
          <a:xfrm>
            <a:off x="1080000" y="3313909"/>
            <a:ext cx="9997672" cy="1593371"/>
          </a:xfrm>
        </p:spPr>
        <p:txBody>
          <a:bodyPr>
            <a:noAutofit/>
          </a:bodyPr>
          <a:lstStyle/>
          <a:p>
            <a:br>
              <a:rPr lang="cs-CZ" sz="3200" dirty="0"/>
            </a:br>
            <a:r>
              <a:rPr lang="cs-CZ" sz="2700" dirty="0">
                <a:solidFill>
                  <a:srgbClr val="005587"/>
                </a:solidFill>
              </a:rPr>
              <a:t>7. Informační povinnosti auditora</a:t>
            </a:r>
            <a:br>
              <a:rPr lang="cs-CZ" sz="3200" dirty="0"/>
            </a:br>
            <a:endParaRPr lang="cs-CZ" sz="3200" dirty="0"/>
          </a:p>
        </p:txBody>
      </p:sp>
      <p:sp>
        <p:nvSpPr>
          <p:cNvPr id="3" name="Zástupný symbol pro číslo snímku 4">
            <a:extLst>
              <a:ext uri="{FF2B5EF4-FFF2-40B4-BE49-F238E27FC236}">
                <a16:creationId xmlns:a16="http://schemas.microsoft.com/office/drawing/2014/main" id="{C07739EF-3824-427E-8071-5D7FD25719F6}"/>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46</a:t>
            </a:fld>
            <a:endParaRPr lang="cs-CZ" dirty="0"/>
          </a:p>
        </p:txBody>
      </p:sp>
    </p:spTree>
    <p:extLst>
      <p:ext uri="{BB962C8B-B14F-4D97-AF65-F5344CB8AC3E}">
        <p14:creationId xmlns:p14="http://schemas.microsoft.com/office/powerpoint/2010/main" val="1314723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text 1">
            <a:extLst>
              <a:ext uri="{FF2B5EF4-FFF2-40B4-BE49-F238E27FC236}">
                <a16:creationId xmlns:a16="http://schemas.microsoft.com/office/drawing/2014/main" id="{E8E0942A-5676-435D-A1A8-0E222AA26064}"/>
              </a:ext>
            </a:extLst>
          </p:cNvPr>
          <p:cNvSpPr>
            <a:spLocks noGrp="1"/>
          </p:cNvSpPr>
          <p:nvPr>
            <p:ph type="body" sz="quarter" idx="10"/>
          </p:nvPr>
        </p:nvSpPr>
        <p:spPr>
          <a:xfrm>
            <a:off x="977072" y="2015172"/>
            <a:ext cx="7308874" cy="2925281"/>
          </a:xfrm>
          <a:ln>
            <a:solidFill>
              <a:schemeClr val="accent1"/>
            </a:solidFill>
          </a:ln>
        </p:spPr>
        <p:txBody>
          <a:bodyPr>
            <a:normAutofit/>
          </a:bodyPr>
          <a:lstStyle/>
          <a:p>
            <a:pPr lvl="0"/>
            <a:endParaRPr lang="cs-CZ" dirty="0">
              <a:solidFill>
                <a:srgbClr val="0070C0"/>
              </a:solidFill>
            </a:endParaRPr>
          </a:p>
          <a:p>
            <a:pPr lvl="0"/>
            <a:endParaRPr lang="cs-CZ" dirty="0">
              <a:solidFill>
                <a:srgbClr val="0070C0"/>
              </a:solidFill>
            </a:endParaRPr>
          </a:p>
          <a:p>
            <a:pPr lvl="0"/>
            <a:endParaRPr lang="cs-CZ" dirty="0">
              <a:solidFill>
                <a:srgbClr val="0070C0"/>
              </a:solidFill>
            </a:endParaRPr>
          </a:p>
          <a:p>
            <a:pPr lvl="0"/>
            <a:endParaRPr lang="cs-CZ" dirty="0">
              <a:solidFill>
                <a:srgbClr val="0070C0"/>
              </a:solidFill>
            </a:endParaRPr>
          </a:p>
          <a:p>
            <a:pPr marL="285750" indent="-285750">
              <a:buFont typeface="Arial" panose="020B0604020202020204" pitchFamily="34" charset="0"/>
              <a:buChar char="•"/>
            </a:pPr>
            <a:endParaRPr lang="cs-CZ" sz="1000" dirty="0"/>
          </a:p>
        </p:txBody>
      </p:sp>
      <p:sp>
        <p:nvSpPr>
          <p:cNvPr id="3" name="Nadpis 2">
            <a:extLst>
              <a:ext uri="{FF2B5EF4-FFF2-40B4-BE49-F238E27FC236}">
                <a16:creationId xmlns:a16="http://schemas.microsoft.com/office/drawing/2014/main" id="{4098A4BC-70E7-4660-885C-A8CAA58647FB}"/>
              </a:ext>
            </a:extLst>
          </p:cNvPr>
          <p:cNvSpPr>
            <a:spLocks noGrp="1"/>
          </p:cNvSpPr>
          <p:nvPr>
            <p:ph type="title"/>
          </p:nvPr>
        </p:nvSpPr>
        <p:spPr>
          <a:xfrm>
            <a:off x="977072" y="1239283"/>
            <a:ext cx="9997672" cy="678265"/>
          </a:xfrm>
        </p:spPr>
        <p:txBody>
          <a:bodyPr>
            <a:normAutofit/>
          </a:bodyPr>
          <a:lstStyle/>
          <a:p>
            <a:r>
              <a:rPr lang="cs-CZ" sz="2700" dirty="0">
                <a:solidFill>
                  <a:srgbClr val="005587"/>
                </a:solidFill>
              </a:rPr>
              <a:t>Webové stránky RVDA </a:t>
            </a:r>
            <a:r>
              <a:rPr lang="cs-CZ" sz="2800" dirty="0">
                <a:solidFill>
                  <a:srgbClr val="0070C0"/>
                </a:solidFill>
              </a:rPr>
              <a:t>	</a:t>
            </a:r>
            <a:r>
              <a:rPr lang="cs-CZ" sz="2800" dirty="0"/>
              <a:t>	 	</a:t>
            </a:r>
          </a:p>
        </p:txBody>
      </p:sp>
      <p:sp>
        <p:nvSpPr>
          <p:cNvPr id="6" name="Zástupný symbol pro číslo snímku 4">
            <a:extLst>
              <a:ext uri="{FF2B5EF4-FFF2-40B4-BE49-F238E27FC236}">
                <a16:creationId xmlns:a16="http://schemas.microsoft.com/office/drawing/2014/main" id="{58723448-ECB3-450E-9FED-CBA41941F62A}"/>
              </a:ext>
            </a:extLst>
          </p:cNvPr>
          <p:cNvSpPr txBox="1">
            <a:spLocks/>
          </p:cNvSpPr>
          <p:nvPr/>
        </p:nvSpPr>
        <p:spPr>
          <a:xfrm>
            <a:off x="9443002"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47</a:t>
            </a:fld>
            <a:endParaRPr lang="cs-CZ" dirty="0"/>
          </a:p>
        </p:txBody>
      </p:sp>
      <p:pic>
        <p:nvPicPr>
          <p:cNvPr id="14" name="Obrázek 13">
            <a:extLst>
              <a:ext uri="{FF2B5EF4-FFF2-40B4-BE49-F238E27FC236}">
                <a16:creationId xmlns:a16="http://schemas.microsoft.com/office/drawing/2014/main" id="{6296099B-5B87-4030-A511-FD1B30DC93E7}"/>
              </a:ext>
            </a:extLst>
          </p:cNvPr>
          <p:cNvPicPr>
            <a:picLocks noChangeAspect="1"/>
          </p:cNvPicPr>
          <p:nvPr/>
        </p:nvPicPr>
        <p:blipFill>
          <a:blip r:embed="rId3"/>
          <a:stretch>
            <a:fillRect/>
          </a:stretch>
        </p:blipFill>
        <p:spPr>
          <a:xfrm>
            <a:off x="977071" y="2015172"/>
            <a:ext cx="10540259" cy="1410859"/>
          </a:xfrm>
          <a:prstGeom prst="rect">
            <a:avLst/>
          </a:prstGeom>
          <a:ln>
            <a:solidFill>
              <a:schemeClr val="accent1"/>
            </a:solidFill>
          </a:ln>
        </p:spPr>
      </p:pic>
      <p:pic>
        <p:nvPicPr>
          <p:cNvPr id="16" name="Obrázek 15">
            <a:extLst>
              <a:ext uri="{FF2B5EF4-FFF2-40B4-BE49-F238E27FC236}">
                <a16:creationId xmlns:a16="http://schemas.microsoft.com/office/drawing/2014/main" id="{A57B4451-64F4-4940-9D5B-11AFC437848C}"/>
              </a:ext>
            </a:extLst>
          </p:cNvPr>
          <p:cNvPicPr>
            <a:picLocks noChangeAspect="1"/>
          </p:cNvPicPr>
          <p:nvPr/>
        </p:nvPicPr>
        <p:blipFill>
          <a:blip r:embed="rId4"/>
          <a:stretch>
            <a:fillRect/>
          </a:stretch>
        </p:blipFill>
        <p:spPr>
          <a:xfrm>
            <a:off x="977070" y="3426031"/>
            <a:ext cx="3500166" cy="2483882"/>
          </a:xfrm>
          <a:prstGeom prst="rect">
            <a:avLst/>
          </a:prstGeom>
          <a:ln>
            <a:solidFill>
              <a:schemeClr val="accent1"/>
            </a:solidFill>
          </a:ln>
        </p:spPr>
      </p:pic>
      <p:pic>
        <p:nvPicPr>
          <p:cNvPr id="8" name="Obrázek 7">
            <a:extLst>
              <a:ext uri="{FF2B5EF4-FFF2-40B4-BE49-F238E27FC236}">
                <a16:creationId xmlns:a16="http://schemas.microsoft.com/office/drawing/2014/main" id="{B6A11B69-0947-4A44-A090-62F12D96BAA4}"/>
              </a:ext>
            </a:extLst>
          </p:cNvPr>
          <p:cNvPicPr>
            <a:picLocks noChangeAspect="1"/>
          </p:cNvPicPr>
          <p:nvPr/>
        </p:nvPicPr>
        <p:blipFill>
          <a:blip r:embed="rId5"/>
          <a:stretch>
            <a:fillRect/>
          </a:stretch>
        </p:blipFill>
        <p:spPr>
          <a:xfrm>
            <a:off x="9596154" y="4076700"/>
            <a:ext cx="1773618" cy="1964962"/>
          </a:xfrm>
          <a:prstGeom prst="rect">
            <a:avLst/>
          </a:prstGeom>
          <a:ln>
            <a:solidFill>
              <a:srgbClr val="FFC000"/>
            </a:solidFill>
          </a:ln>
        </p:spPr>
      </p:pic>
      <p:sp>
        <p:nvSpPr>
          <p:cNvPr id="9" name="TextovéPole 8">
            <a:extLst>
              <a:ext uri="{FF2B5EF4-FFF2-40B4-BE49-F238E27FC236}">
                <a16:creationId xmlns:a16="http://schemas.microsoft.com/office/drawing/2014/main" id="{39E7882D-AEF2-4764-98B0-7ADB50FC43F4}"/>
              </a:ext>
            </a:extLst>
          </p:cNvPr>
          <p:cNvSpPr txBox="1"/>
          <p:nvPr/>
        </p:nvSpPr>
        <p:spPr>
          <a:xfrm>
            <a:off x="4477236" y="3419305"/>
            <a:ext cx="4532012" cy="175432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ctr"/>
            <a:r>
              <a:rPr lang="cs-CZ" dirty="0">
                <a:solidFill>
                  <a:srgbClr val="0070C0"/>
                </a:solidFill>
                <a:latin typeface="+mj-lt"/>
              </a:rPr>
              <a:t>Kompletní seznam informačních povinností auditorů je uvedený </a:t>
            </a:r>
          </a:p>
          <a:p>
            <a:pPr algn="ctr"/>
            <a:r>
              <a:rPr lang="cs-CZ" dirty="0">
                <a:solidFill>
                  <a:srgbClr val="0070C0"/>
                </a:solidFill>
                <a:latin typeface="+mj-lt"/>
              </a:rPr>
              <a:t>na webových stránkách RVDA </a:t>
            </a:r>
          </a:p>
          <a:p>
            <a:pPr algn="ctr"/>
            <a:endParaRPr lang="cs-CZ" dirty="0">
              <a:solidFill>
                <a:srgbClr val="0070C0"/>
              </a:solidFill>
              <a:latin typeface="+mj-lt"/>
            </a:endParaRPr>
          </a:p>
          <a:p>
            <a:pPr algn="ctr"/>
            <a:r>
              <a:rPr lang="cs-CZ" dirty="0">
                <a:solidFill>
                  <a:srgbClr val="0070C0"/>
                </a:solidFill>
                <a:latin typeface="+mj-lt"/>
              </a:rPr>
              <a:t>na adrese: </a:t>
            </a:r>
            <a:r>
              <a:rPr lang="cs-CZ" b="1" dirty="0">
                <a:solidFill>
                  <a:srgbClr val="0070C0"/>
                </a:solidFill>
                <a:latin typeface="+mj-lt"/>
              </a:rPr>
              <a:t>www.rvda.cz/auditori-svz</a:t>
            </a:r>
          </a:p>
          <a:p>
            <a:endParaRPr lang="cs-CZ" dirty="0"/>
          </a:p>
        </p:txBody>
      </p:sp>
    </p:spTree>
    <p:extLst>
      <p:ext uri="{BB962C8B-B14F-4D97-AF65-F5344CB8AC3E}">
        <p14:creationId xmlns:p14="http://schemas.microsoft.com/office/powerpoint/2010/main" val="40322130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4098A4BC-70E7-4660-885C-A8CAA58647FB}"/>
              </a:ext>
            </a:extLst>
          </p:cNvPr>
          <p:cNvSpPr>
            <a:spLocks noGrp="1"/>
          </p:cNvSpPr>
          <p:nvPr>
            <p:ph type="title"/>
          </p:nvPr>
        </p:nvSpPr>
        <p:spPr>
          <a:xfrm>
            <a:off x="977072" y="1095939"/>
            <a:ext cx="10583557" cy="678265"/>
          </a:xfrm>
        </p:spPr>
        <p:txBody>
          <a:bodyPr>
            <a:normAutofit/>
          </a:bodyPr>
          <a:lstStyle/>
          <a:p>
            <a:r>
              <a:rPr lang="cs-CZ" sz="2700" dirty="0">
                <a:solidFill>
                  <a:srgbClr val="005587"/>
                </a:solidFill>
              </a:rPr>
              <a:t>Zákon č. 93/2009 Sb. - přestupky</a:t>
            </a:r>
          </a:p>
        </p:txBody>
      </p:sp>
      <p:sp>
        <p:nvSpPr>
          <p:cNvPr id="6" name="Zástupný symbol pro číslo snímku 4">
            <a:extLst>
              <a:ext uri="{FF2B5EF4-FFF2-40B4-BE49-F238E27FC236}">
                <a16:creationId xmlns:a16="http://schemas.microsoft.com/office/drawing/2014/main" id="{AA72D5A2-C601-4A3F-BC63-4E73B17A5A6B}"/>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48</a:t>
            </a:fld>
            <a:endParaRPr lang="cs-CZ" dirty="0"/>
          </a:p>
        </p:txBody>
      </p:sp>
      <p:sp>
        <p:nvSpPr>
          <p:cNvPr id="7" name="Zástupný text 6">
            <a:extLst>
              <a:ext uri="{FF2B5EF4-FFF2-40B4-BE49-F238E27FC236}">
                <a16:creationId xmlns:a16="http://schemas.microsoft.com/office/drawing/2014/main" id="{CC74CBBD-FF5C-44F7-AF7B-7D05BD68AEBE}"/>
              </a:ext>
            </a:extLst>
          </p:cNvPr>
          <p:cNvSpPr>
            <a:spLocks noGrp="1"/>
          </p:cNvSpPr>
          <p:nvPr>
            <p:ph type="body" sz="quarter" idx="10"/>
          </p:nvPr>
        </p:nvSpPr>
        <p:spPr>
          <a:xfrm>
            <a:off x="983345" y="1825694"/>
            <a:ext cx="10225309" cy="3429000"/>
          </a:xfrm>
          <a:noFill/>
          <a:ln>
            <a:noFill/>
          </a:ln>
        </p:spPr>
        <p:txBody>
          <a:bodyPr>
            <a:normAutofit/>
          </a:bodyPr>
          <a:lstStyle/>
          <a:p>
            <a:pPr lvl="0">
              <a:lnSpc>
                <a:spcPct val="100000"/>
              </a:lnSpc>
              <a:spcBef>
                <a:spcPct val="0"/>
              </a:spcBef>
            </a:pPr>
            <a:r>
              <a:rPr lang="cs-CZ" sz="2400" b="1" dirty="0">
                <a:solidFill>
                  <a:srgbClr val="005587"/>
                </a:solidFill>
                <a:latin typeface="Tahoma"/>
                <a:cs typeface="Tahoma"/>
              </a:rPr>
              <a:t>§ 49b Přestupky právnických a podnikajících fyzických osob</a:t>
            </a:r>
          </a:p>
          <a:p>
            <a:pPr lvl="0">
              <a:lnSpc>
                <a:spcPct val="110000"/>
              </a:lnSpc>
            </a:pPr>
            <a:endParaRPr lang="cs-CZ" sz="1700" b="1" dirty="0">
              <a:solidFill>
                <a:srgbClr val="006EAB"/>
              </a:solidFill>
            </a:endParaRPr>
          </a:p>
          <a:p>
            <a:pPr>
              <a:lnSpc>
                <a:spcPct val="100000"/>
              </a:lnSpc>
              <a:spcBef>
                <a:spcPct val="0"/>
              </a:spcBef>
            </a:pPr>
            <a:r>
              <a:rPr lang="cs-CZ" sz="1800" dirty="0">
                <a:solidFill>
                  <a:srgbClr val="005587"/>
                </a:solidFill>
                <a:latin typeface="Tahoma"/>
                <a:cs typeface="Tahoma"/>
              </a:rPr>
              <a:t>Odst. (1) uvádí „Statutární auditor vykonávající auditorskou činnost vlastním jménem a na vlastní účet nebo auditorská společnost se dopustí přestupku tím, že:</a:t>
            </a:r>
          </a:p>
          <a:p>
            <a:pPr lvl="0">
              <a:lnSpc>
                <a:spcPct val="110000"/>
              </a:lnSpc>
            </a:pPr>
            <a:r>
              <a:rPr lang="cs-CZ" sz="1800" dirty="0">
                <a:solidFill>
                  <a:srgbClr val="006EAB"/>
                </a:solidFill>
              </a:rPr>
              <a:t>	</a:t>
            </a:r>
          </a:p>
          <a:p>
            <a:pPr lvl="0">
              <a:lnSpc>
                <a:spcPct val="110000"/>
              </a:lnSpc>
            </a:pPr>
            <a:r>
              <a:rPr lang="cs-CZ" sz="1800" dirty="0">
                <a:solidFill>
                  <a:srgbClr val="005587"/>
                </a:solidFill>
                <a:latin typeface="Tahoma"/>
                <a:cs typeface="Tahoma"/>
              </a:rPr>
              <a:t>b) v rozporu s </a:t>
            </a:r>
            <a:r>
              <a:rPr lang="cs-CZ" sz="1800" b="1" dirty="0">
                <a:solidFill>
                  <a:srgbClr val="005587"/>
                </a:solidFill>
                <a:latin typeface="Tahoma"/>
                <a:cs typeface="Tahoma"/>
              </a:rPr>
              <a:t>§ 17a odst. 5 neoznámí výpověď </a:t>
            </a:r>
            <a:r>
              <a:rPr lang="cs-CZ" sz="1800" dirty="0">
                <a:solidFill>
                  <a:srgbClr val="005587"/>
                </a:solidFill>
                <a:latin typeface="Tahoma"/>
                <a:cs typeface="Tahoma"/>
              </a:rPr>
              <a:t>závazku ze smlouvy o povinném auditu nebo odstoupení od smlouvy o povinném auditu Radě (vztahuje se na všechny subjekty),</a:t>
            </a:r>
          </a:p>
          <a:p>
            <a:pPr lvl="0">
              <a:lnSpc>
                <a:spcPct val="110000"/>
              </a:lnSpc>
            </a:pPr>
            <a:endParaRPr lang="cs-CZ" sz="1800" dirty="0">
              <a:solidFill>
                <a:srgbClr val="006EAB"/>
              </a:solidFill>
            </a:endParaRPr>
          </a:p>
          <a:p>
            <a:pPr lvl="0">
              <a:lnSpc>
                <a:spcPct val="110000"/>
              </a:lnSpc>
            </a:pPr>
            <a:r>
              <a:rPr lang="cs-CZ" sz="1800" dirty="0">
                <a:solidFill>
                  <a:srgbClr val="005587"/>
                </a:solidFill>
                <a:latin typeface="Tahoma"/>
                <a:cs typeface="Tahoma"/>
              </a:rPr>
              <a:t>c) </a:t>
            </a:r>
            <a:r>
              <a:rPr lang="cs-CZ" sz="1800" b="1" dirty="0">
                <a:solidFill>
                  <a:srgbClr val="005587"/>
                </a:solidFill>
                <a:latin typeface="Tahoma"/>
                <a:cs typeface="Tahoma"/>
              </a:rPr>
              <a:t>nesplní informační povinnost </a:t>
            </a:r>
            <a:r>
              <a:rPr lang="cs-CZ" sz="1800" dirty="0">
                <a:solidFill>
                  <a:srgbClr val="005587"/>
                </a:solidFill>
                <a:latin typeface="Tahoma"/>
                <a:cs typeface="Tahoma"/>
              </a:rPr>
              <a:t>podle § 21 odst. 3, 4, 5 nebo § 43d anebo nařízení Evropského parlamentu a Rady (EU) č. 537/2014.</a:t>
            </a:r>
          </a:p>
        </p:txBody>
      </p:sp>
      <p:pic>
        <p:nvPicPr>
          <p:cNvPr id="4" name="Obrázek 3">
            <a:extLst>
              <a:ext uri="{FF2B5EF4-FFF2-40B4-BE49-F238E27FC236}">
                <a16:creationId xmlns:a16="http://schemas.microsoft.com/office/drawing/2014/main" id="{A81EE15B-2395-45A4-A056-CF7209BE1A45}"/>
              </a:ext>
            </a:extLst>
          </p:cNvPr>
          <p:cNvPicPr>
            <a:picLocks noChangeAspect="1"/>
          </p:cNvPicPr>
          <p:nvPr/>
        </p:nvPicPr>
        <p:blipFill>
          <a:blip r:embed="rId3"/>
          <a:stretch>
            <a:fillRect/>
          </a:stretch>
        </p:blipFill>
        <p:spPr>
          <a:xfrm>
            <a:off x="9640553" y="4772954"/>
            <a:ext cx="2194811" cy="1862659"/>
          </a:xfrm>
          <a:prstGeom prst="rect">
            <a:avLst/>
          </a:prstGeom>
        </p:spPr>
      </p:pic>
    </p:spTree>
    <p:extLst>
      <p:ext uri="{BB962C8B-B14F-4D97-AF65-F5344CB8AC3E}">
        <p14:creationId xmlns:p14="http://schemas.microsoft.com/office/powerpoint/2010/main" val="8810678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text 1">
            <a:extLst>
              <a:ext uri="{FF2B5EF4-FFF2-40B4-BE49-F238E27FC236}">
                <a16:creationId xmlns:a16="http://schemas.microsoft.com/office/drawing/2014/main" id="{E8E0942A-5676-435D-A1A8-0E222AA26064}"/>
              </a:ext>
            </a:extLst>
          </p:cNvPr>
          <p:cNvSpPr>
            <a:spLocks noGrp="1"/>
          </p:cNvSpPr>
          <p:nvPr>
            <p:ph type="body" sz="quarter" idx="10"/>
          </p:nvPr>
        </p:nvSpPr>
        <p:spPr>
          <a:xfrm>
            <a:off x="594191" y="1603874"/>
            <a:ext cx="11349318" cy="5119655"/>
          </a:xfrm>
          <a:ln>
            <a:noFill/>
          </a:ln>
        </p:spPr>
        <p:txBody>
          <a:bodyPr>
            <a:noAutofit/>
          </a:bodyPr>
          <a:lstStyle/>
          <a:p>
            <a:pPr lvl="0" algn="just">
              <a:lnSpc>
                <a:spcPct val="130000"/>
              </a:lnSpc>
            </a:pPr>
            <a:r>
              <a:rPr lang="cs-CZ" sz="1800" b="1" dirty="0">
                <a:solidFill>
                  <a:srgbClr val="005587"/>
                </a:solidFill>
                <a:latin typeface="Tahoma"/>
                <a:cs typeface="Tahoma"/>
              </a:rPr>
              <a:t>§ 17a Zánik závazku ze smlouvy o povinném auditu – odst. 5</a:t>
            </a:r>
          </a:p>
          <a:p>
            <a:pPr marL="342900" lvl="0" indent="-342900" algn="just">
              <a:lnSpc>
                <a:spcPct val="130000"/>
              </a:lnSpc>
              <a:buFont typeface="Arial" panose="020B0604020202020204" pitchFamily="34" charset="0"/>
              <a:buChar char="•"/>
            </a:pPr>
            <a:r>
              <a:rPr lang="cs-CZ" u="sng" dirty="0">
                <a:solidFill>
                  <a:srgbClr val="005587"/>
                </a:solidFill>
                <a:latin typeface="Tahoma"/>
                <a:cs typeface="Tahoma"/>
              </a:rPr>
              <a:t>Výpověď závazku ze smlouvy nebo odstoupení od smlouvy o povinném auditu</a:t>
            </a:r>
            <a:r>
              <a:rPr lang="cs-CZ" dirty="0">
                <a:solidFill>
                  <a:srgbClr val="005587"/>
                </a:solidFill>
                <a:latin typeface="Tahoma"/>
                <a:cs typeface="Tahoma"/>
              </a:rPr>
              <a:t> účetní jednotkou, auditorskou společností nebo statutárním auditorem vykonávajícím auditorskou činnost vlastním jménem a na vlastní účet oznámí účetní jednotka, auditorská společnost nebo statutární auditor vykonávající auditorskou činnost vlastním jménem a na vlastní účet neprodleně Radě; smluvní strana, která závazek ze smlouvy o povinném auditu vypověděla nebo od smlouvy o povinném auditu odstoupila, uvede v oznámení důvody, pro které k výpovědi nebo odstoupení došlo.</a:t>
            </a:r>
          </a:p>
          <a:p>
            <a:pPr marL="342900" lvl="0" indent="-342900" algn="just">
              <a:lnSpc>
                <a:spcPct val="130000"/>
              </a:lnSpc>
              <a:buFont typeface="Arial" panose="020B0604020202020204" pitchFamily="34" charset="0"/>
              <a:buChar char="•"/>
            </a:pPr>
            <a:endParaRPr lang="cs-CZ" sz="1400" dirty="0">
              <a:solidFill>
                <a:srgbClr val="0070C0"/>
              </a:solidFill>
              <a:latin typeface="+mj-lt"/>
            </a:endParaRPr>
          </a:p>
          <a:p>
            <a:pPr algn="just">
              <a:lnSpc>
                <a:spcPct val="130000"/>
              </a:lnSpc>
            </a:pPr>
            <a:r>
              <a:rPr lang="cs-CZ" sz="1800" b="1" dirty="0">
                <a:solidFill>
                  <a:srgbClr val="005587"/>
                </a:solidFill>
                <a:latin typeface="Tahoma"/>
                <a:cs typeface="Tahoma"/>
              </a:rPr>
              <a:t>§ 19 odst. 5 Povinný audit KÚZ</a:t>
            </a:r>
          </a:p>
          <a:p>
            <a:pPr marL="342900" indent="-342900" algn="just">
              <a:lnSpc>
                <a:spcPct val="130000"/>
              </a:lnSpc>
              <a:buFont typeface="Arial" panose="020B0604020202020204" pitchFamily="34" charset="0"/>
              <a:buChar char="•"/>
            </a:pPr>
            <a:r>
              <a:rPr lang="cs-CZ" dirty="0">
                <a:solidFill>
                  <a:srgbClr val="005587"/>
                </a:solidFill>
                <a:latin typeface="Tahoma"/>
                <a:cs typeface="Tahoma"/>
              </a:rPr>
              <a:t>Není-li auditor skupiny schopen přezkoumat a písemně zdokumentovat způsob provedení činnosti provedené auditorem části skupiny, přijme vhodná opatření s cílem zjistit, jakým způsobem byla tato činnost provedena auditorem části skupiny, případně zajistí provedení dodatečné činnosti nebo ji provede sám. O této skutečnosti informuje Radu.</a:t>
            </a:r>
          </a:p>
          <a:p>
            <a:pPr lvl="0" algn="just">
              <a:lnSpc>
                <a:spcPct val="130000"/>
              </a:lnSpc>
            </a:pPr>
            <a:endParaRPr lang="cs-CZ" sz="1400" b="1" dirty="0">
              <a:solidFill>
                <a:srgbClr val="0070C0"/>
              </a:solidFill>
              <a:latin typeface="+mj-lt"/>
            </a:endParaRPr>
          </a:p>
          <a:p>
            <a:pPr lvl="0" algn="just">
              <a:lnSpc>
                <a:spcPct val="130000"/>
              </a:lnSpc>
            </a:pPr>
            <a:r>
              <a:rPr lang="cs-CZ" sz="1800" b="1" dirty="0">
                <a:solidFill>
                  <a:srgbClr val="005587"/>
                </a:solidFill>
                <a:latin typeface="Tahoma"/>
                <a:cs typeface="Tahoma"/>
              </a:rPr>
              <a:t>§ 43d Uzavření smlouvy o povinném auditu se SVZ</a:t>
            </a:r>
          </a:p>
          <a:p>
            <a:pPr marL="342900" indent="-342900" algn="just">
              <a:lnSpc>
                <a:spcPct val="130000"/>
              </a:lnSpc>
              <a:buFont typeface="Arial" panose="020B0604020202020204" pitchFamily="34" charset="0"/>
              <a:buChar char="•"/>
            </a:pPr>
            <a:r>
              <a:rPr lang="cs-CZ" dirty="0">
                <a:solidFill>
                  <a:srgbClr val="005587"/>
                </a:solidFill>
                <a:latin typeface="Tahoma"/>
                <a:cs typeface="Tahoma"/>
              </a:rPr>
              <a:t>Auditorská společnost a statutární auditor vykonávající auditorskou činnost vlastním jménem a na vlastní účet informují do 30 dnů od uzavření smlouvy o povinném auditu se SVZ o této skutečnosti Radu a Komoru; a uvedou též období, na které byli SVZ určeni.</a:t>
            </a:r>
          </a:p>
          <a:p>
            <a:pPr marL="285750" indent="-285750" algn="just">
              <a:lnSpc>
                <a:spcPct val="130000"/>
              </a:lnSpc>
              <a:buFont typeface="Arial" panose="020B0604020202020204" pitchFamily="34" charset="0"/>
              <a:buChar char="•"/>
            </a:pPr>
            <a:endParaRPr lang="cs-CZ" sz="300" dirty="0"/>
          </a:p>
        </p:txBody>
      </p:sp>
      <p:sp>
        <p:nvSpPr>
          <p:cNvPr id="3" name="Nadpis 2">
            <a:extLst>
              <a:ext uri="{FF2B5EF4-FFF2-40B4-BE49-F238E27FC236}">
                <a16:creationId xmlns:a16="http://schemas.microsoft.com/office/drawing/2014/main" id="{4098A4BC-70E7-4660-885C-A8CAA58647FB}"/>
              </a:ext>
            </a:extLst>
          </p:cNvPr>
          <p:cNvSpPr>
            <a:spLocks noGrp="1"/>
          </p:cNvSpPr>
          <p:nvPr>
            <p:ph type="title"/>
          </p:nvPr>
        </p:nvSpPr>
        <p:spPr>
          <a:xfrm>
            <a:off x="594191" y="1023026"/>
            <a:ext cx="10583557" cy="678265"/>
          </a:xfrm>
        </p:spPr>
        <p:txBody>
          <a:bodyPr>
            <a:normAutofit/>
          </a:bodyPr>
          <a:lstStyle/>
          <a:p>
            <a:pPr algn="just">
              <a:lnSpc>
                <a:spcPct val="130000"/>
              </a:lnSpc>
              <a:spcBef>
                <a:spcPts val="0"/>
              </a:spcBef>
            </a:pPr>
            <a:r>
              <a:rPr lang="cs-CZ" sz="2700" dirty="0">
                <a:solidFill>
                  <a:srgbClr val="005587"/>
                </a:solidFill>
              </a:rPr>
              <a:t>Zákon č. 93/2009 Sb.</a:t>
            </a:r>
          </a:p>
        </p:txBody>
      </p:sp>
      <p:sp>
        <p:nvSpPr>
          <p:cNvPr id="6" name="Zástupný symbol pro číslo snímku 4">
            <a:extLst>
              <a:ext uri="{FF2B5EF4-FFF2-40B4-BE49-F238E27FC236}">
                <a16:creationId xmlns:a16="http://schemas.microsoft.com/office/drawing/2014/main" id="{AA72D5A2-C601-4A3F-BC63-4E73B17A5A6B}"/>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49</a:t>
            </a:fld>
            <a:endParaRPr lang="cs-CZ" dirty="0"/>
          </a:p>
        </p:txBody>
      </p:sp>
    </p:spTree>
    <p:extLst>
      <p:ext uri="{BB962C8B-B14F-4D97-AF65-F5344CB8AC3E}">
        <p14:creationId xmlns:p14="http://schemas.microsoft.com/office/powerpoint/2010/main" val="14067893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text 1">
            <a:extLst>
              <a:ext uri="{FF2B5EF4-FFF2-40B4-BE49-F238E27FC236}">
                <a16:creationId xmlns:a16="http://schemas.microsoft.com/office/drawing/2014/main" id="{E8E0942A-5676-435D-A1A8-0E222AA26064}"/>
              </a:ext>
            </a:extLst>
          </p:cNvPr>
          <p:cNvSpPr>
            <a:spLocks noGrp="1"/>
          </p:cNvSpPr>
          <p:nvPr>
            <p:ph type="body" sz="quarter" idx="10"/>
          </p:nvPr>
        </p:nvSpPr>
        <p:spPr>
          <a:xfrm>
            <a:off x="977072" y="1592101"/>
            <a:ext cx="10865304" cy="5077640"/>
          </a:xfrm>
          <a:ln>
            <a:noFill/>
          </a:ln>
        </p:spPr>
        <p:txBody>
          <a:bodyPr>
            <a:noAutofit/>
          </a:bodyPr>
          <a:lstStyle/>
          <a:p>
            <a:pPr algn="just">
              <a:lnSpc>
                <a:spcPct val="110000"/>
              </a:lnSpc>
            </a:pPr>
            <a:r>
              <a:rPr lang="cs-CZ" sz="1800" b="1" dirty="0">
                <a:solidFill>
                  <a:srgbClr val="005587"/>
                </a:solidFill>
                <a:latin typeface="Tahoma"/>
                <a:cs typeface="Tahoma"/>
              </a:rPr>
              <a:t>Čl. 13 – Zpráva o transparentnosti odst. 1</a:t>
            </a:r>
          </a:p>
          <a:p>
            <a:pPr algn="just">
              <a:lnSpc>
                <a:spcPct val="110000"/>
              </a:lnSpc>
            </a:pPr>
            <a:r>
              <a:rPr lang="cs-CZ" dirty="0">
                <a:solidFill>
                  <a:srgbClr val="005587"/>
                </a:solidFill>
                <a:latin typeface="Tahoma"/>
                <a:cs typeface="Tahoma"/>
              </a:rPr>
              <a:t>O zveřejnění nebo případné aktualizaci ZT na internetových stránkách statutárního auditora nebo auditorské společnosti informují statutární auditoři/auditorské společnosti Radu.</a:t>
            </a:r>
          </a:p>
          <a:p>
            <a:pPr algn="just">
              <a:lnSpc>
                <a:spcPct val="110000"/>
              </a:lnSpc>
            </a:pPr>
            <a:endParaRPr lang="cs-CZ" sz="1550" dirty="0">
              <a:solidFill>
                <a:srgbClr val="0070C0"/>
              </a:solidFill>
              <a:latin typeface="+mj-lt"/>
            </a:endParaRPr>
          </a:p>
          <a:p>
            <a:pPr algn="just">
              <a:lnSpc>
                <a:spcPct val="110000"/>
              </a:lnSpc>
            </a:pPr>
            <a:r>
              <a:rPr lang="cs-CZ" sz="1800" b="1" dirty="0">
                <a:solidFill>
                  <a:srgbClr val="005587"/>
                </a:solidFill>
                <a:latin typeface="Tahoma"/>
                <a:cs typeface="Tahoma"/>
              </a:rPr>
              <a:t>Čl. 14 – Seznam auditovaných SVZ podle získaných příjmů</a:t>
            </a:r>
          </a:p>
          <a:p>
            <a:pPr algn="just">
              <a:lnSpc>
                <a:spcPct val="110000"/>
              </a:lnSpc>
              <a:spcAft>
                <a:spcPts val="720"/>
              </a:spcAft>
            </a:pPr>
            <a:r>
              <a:rPr lang="cs-CZ" dirty="0">
                <a:solidFill>
                  <a:srgbClr val="005587"/>
                </a:solidFill>
                <a:latin typeface="Tahoma"/>
                <a:cs typeface="Tahoma"/>
              </a:rPr>
              <a:t>Statutární auditor a auditorská společnost každoročně předloží Radě seznam auditovaných SVZ podle příjmu od nich získaného, který rozdělí na:</a:t>
            </a:r>
          </a:p>
          <a:p>
            <a:pPr marL="457200" indent="-457200" algn="just">
              <a:lnSpc>
                <a:spcPct val="110000"/>
              </a:lnSpc>
              <a:spcAft>
                <a:spcPts val="720"/>
              </a:spcAft>
              <a:buFont typeface="Arial" panose="020B0604020202020204" pitchFamily="34" charset="0"/>
              <a:buAutoNum type="alphaLcParenR"/>
            </a:pPr>
            <a:r>
              <a:rPr lang="cs-CZ" dirty="0">
                <a:solidFill>
                  <a:srgbClr val="005587"/>
                </a:solidFill>
                <a:latin typeface="Tahoma"/>
                <a:cs typeface="Tahoma"/>
              </a:rPr>
              <a:t>příjmy z povinného auditu;</a:t>
            </a:r>
          </a:p>
          <a:p>
            <a:pPr marL="457200" indent="-457200" algn="just">
              <a:lnSpc>
                <a:spcPct val="110000"/>
              </a:lnSpc>
              <a:spcAft>
                <a:spcPts val="720"/>
              </a:spcAft>
              <a:buFont typeface="Arial" panose="020B0604020202020204" pitchFamily="34" charset="0"/>
              <a:buAutoNum type="alphaLcParenR"/>
            </a:pPr>
            <a:r>
              <a:rPr lang="cs-CZ" dirty="0">
                <a:solidFill>
                  <a:srgbClr val="005587"/>
                </a:solidFill>
                <a:latin typeface="Tahoma"/>
                <a:cs typeface="Tahoma"/>
              </a:rPr>
              <a:t>příjmy z </a:t>
            </a:r>
            <a:r>
              <a:rPr lang="cs-CZ" dirty="0" err="1">
                <a:solidFill>
                  <a:srgbClr val="005587"/>
                </a:solidFill>
                <a:latin typeface="Tahoma"/>
                <a:cs typeface="Tahoma"/>
              </a:rPr>
              <a:t>neauditorských</a:t>
            </a:r>
            <a:r>
              <a:rPr lang="cs-CZ" dirty="0">
                <a:solidFill>
                  <a:srgbClr val="005587"/>
                </a:solidFill>
                <a:latin typeface="Tahoma"/>
                <a:cs typeface="Tahoma"/>
              </a:rPr>
              <a:t> služeb, které nejsou uvedeny v čl. 5 odst. 1 a které jsou požadovány unijním nebo vnitrostátním právem, a</a:t>
            </a:r>
          </a:p>
          <a:p>
            <a:pPr marL="457200" indent="-457200" algn="just">
              <a:lnSpc>
                <a:spcPct val="110000"/>
              </a:lnSpc>
              <a:buFont typeface="Arial" panose="020B0604020202020204" pitchFamily="34" charset="0"/>
              <a:buAutoNum type="alphaLcParenR"/>
            </a:pPr>
            <a:r>
              <a:rPr lang="cs-CZ" dirty="0">
                <a:solidFill>
                  <a:srgbClr val="005587"/>
                </a:solidFill>
                <a:latin typeface="Tahoma"/>
                <a:cs typeface="Tahoma"/>
              </a:rPr>
              <a:t>příjmy z </a:t>
            </a:r>
            <a:r>
              <a:rPr lang="cs-CZ" dirty="0" err="1">
                <a:solidFill>
                  <a:srgbClr val="005587"/>
                </a:solidFill>
                <a:latin typeface="Tahoma"/>
                <a:cs typeface="Tahoma"/>
              </a:rPr>
              <a:t>neauditorských</a:t>
            </a:r>
            <a:r>
              <a:rPr lang="cs-CZ" dirty="0">
                <a:solidFill>
                  <a:srgbClr val="005587"/>
                </a:solidFill>
                <a:latin typeface="Tahoma"/>
                <a:cs typeface="Tahoma"/>
              </a:rPr>
              <a:t> služeb, které nejsou uvedeny v čl. 5 odst. 1 a které nejsou požadovány unijním ani vnitrostátním právem.</a:t>
            </a:r>
          </a:p>
          <a:p>
            <a:pPr algn="just">
              <a:lnSpc>
                <a:spcPct val="110000"/>
              </a:lnSpc>
            </a:pPr>
            <a:endParaRPr lang="cs-CZ" b="1" dirty="0">
              <a:solidFill>
                <a:srgbClr val="006EAB"/>
              </a:solidFill>
            </a:endParaRPr>
          </a:p>
          <a:p>
            <a:pPr lvl="0" algn="just">
              <a:lnSpc>
                <a:spcPct val="110000"/>
              </a:lnSpc>
            </a:pPr>
            <a:r>
              <a:rPr lang="cs-CZ" sz="1800" b="1" dirty="0">
                <a:solidFill>
                  <a:srgbClr val="005587"/>
                </a:solidFill>
                <a:latin typeface="Tahoma"/>
                <a:cs typeface="Tahoma"/>
              </a:rPr>
              <a:t>Čl. 17 odst. 8 – Délka trvání povinného auditu</a:t>
            </a:r>
          </a:p>
          <a:p>
            <a:pPr lvl="0" algn="just">
              <a:lnSpc>
                <a:spcPct val="110000"/>
              </a:lnSpc>
            </a:pPr>
            <a:r>
              <a:rPr lang="cs-CZ" dirty="0">
                <a:solidFill>
                  <a:srgbClr val="005587"/>
                </a:solidFill>
                <a:latin typeface="Tahoma"/>
                <a:cs typeface="Tahoma"/>
              </a:rPr>
              <a:t>Pokud není například v důsledku fúzí, převzetí nebo změn vlastnické struktury jasné, ke kterému dni začal statutární auditor nebo auditorská společnost provádět po sobě jdoucí povinné audity pro daný SVZ, měl by statutární auditor nebo auditorská společnost o těchto nejasnostech bezodkladně uvědomit Radu, která určí příslušné datum.</a:t>
            </a:r>
          </a:p>
        </p:txBody>
      </p:sp>
      <p:sp>
        <p:nvSpPr>
          <p:cNvPr id="3" name="Nadpis 2">
            <a:extLst>
              <a:ext uri="{FF2B5EF4-FFF2-40B4-BE49-F238E27FC236}">
                <a16:creationId xmlns:a16="http://schemas.microsoft.com/office/drawing/2014/main" id="{4098A4BC-70E7-4660-885C-A8CAA58647FB}"/>
              </a:ext>
            </a:extLst>
          </p:cNvPr>
          <p:cNvSpPr>
            <a:spLocks noGrp="1"/>
          </p:cNvSpPr>
          <p:nvPr>
            <p:ph type="title"/>
          </p:nvPr>
        </p:nvSpPr>
        <p:spPr>
          <a:xfrm>
            <a:off x="977072" y="913836"/>
            <a:ext cx="9997672" cy="678265"/>
          </a:xfrm>
        </p:spPr>
        <p:txBody>
          <a:bodyPr>
            <a:normAutofit/>
          </a:bodyPr>
          <a:lstStyle/>
          <a:p>
            <a:r>
              <a:rPr lang="cs-CZ" sz="2700" dirty="0">
                <a:solidFill>
                  <a:srgbClr val="005587"/>
                </a:solidFill>
              </a:rPr>
              <a:t>Nařízení 	</a:t>
            </a:r>
            <a:r>
              <a:rPr lang="cs-CZ" sz="2700" dirty="0"/>
              <a:t>	 	</a:t>
            </a:r>
          </a:p>
        </p:txBody>
      </p:sp>
      <p:sp>
        <p:nvSpPr>
          <p:cNvPr id="6" name="Zástupný symbol pro číslo snímku 4">
            <a:extLst>
              <a:ext uri="{FF2B5EF4-FFF2-40B4-BE49-F238E27FC236}">
                <a16:creationId xmlns:a16="http://schemas.microsoft.com/office/drawing/2014/main" id="{58723448-ECB3-450E-9FED-CBA41941F62A}"/>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50</a:t>
            </a:fld>
            <a:endParaRPr lang="cs-CZ" dirty="0"/>
          </a:p>
        </p:txBody>
      </p:sp>
    </p:spTree>
    <p:extLst>
      <p:ext uri="{BB962C8B-B14F-4D97-AF65-F5344CB8AC3E}">
        <p14:creationId xmlns:p14="http://schemas.microsoft.com/office/powerpoint/2010/main" val="10594018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040A80-551C-4CD7-95E2-07EC4CAA97AC}"/>
              </a:ext>
            </a:extLst>
          </p:cNvPr>
          <p:cNvSpPr>
            <a:spLocks noGrp="1"/>
          </p:cNvSpPr>
          <p:nvPr>
            <p:ph type="title"/>
          </p:nvPr>
        </p:nvSpPr>
        <p:spPr>
          <a:xfrm>
            <a:off x="1080000" y="3313909"/>
            <a:ext cx="9997672" cy="678265"/>
          </a:xfrm>
        </p:spPr>
        <p:txBody>
          <a:bodyPr>
            <a:noAutofit/>
          </a:bodyPr>
          <a:lstStyle/>
          <a:p>
            <a:br>
              <a:rPr lang="cs-CZ" sz="3200" dirty="0"/>
            </a:br>
            <a:r>
              <a:rPr lang="cs-CZ" sz="2700" dirty="0">
                <a:solidFill>
                  <a:srgbClr val="005587"/>
                </a:solidFill>
              </a:rPr>
              <a:t>8. Zahraniční spolupráce</a:t>
            </a:r>
            <a:br>
              <a:rPr lang="cs-CZ" sz="3200" dirty="0"/>
            </a:br>
            <a:endParaRPr lang="cs-CZ" sz="3200" dirty="0"/>
          </a:p>
        </p:txBody>
      </p:sp>
      <p:sp>
        <p:nvSpPr>
          <p:cNvPr id="3" name="Zástupný symbol pro číslo snímku 4">
            <a:extLst>
              <a:ext uri="{FF2B5EF4-FFF2-40B4-BE49-F238E27FC236}">
                <a16:creationId xmlns:a16="http://schemas.microsoft.com/office/drawing/2014/main" id="{C07739EF-3824-427E-8071-5D7FD25719F6}"/>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51</a:t>
            </a:fld>
            <a:endParaRPr lang="cs-CZ" dirty="0"/>
          </a:p>
        </p:txBody>
      </p:sp>
    </p:spTree>
    <p:extLst>
      <p:ext uri="{BB962C8B-B14F-4D97-AF65-F5344CB8AC3E}">
        <p14:creationId xmlns:p14="http://schemas.microsoft.com/office/powerpoint/2010/main" val="20822555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se zakulacenými rohy 5">
            <a:extLst>
              <a:ext uri="{FF2B5EF4-FFF2-40B4-BE49-F238E27FC236}">
                <a16:creationId xmlns:a16="http://schemas.microsoft.com/office/drawing/2014/main" id="{F0B7055B-B61E-016C-1385-372070A16F1C}"/>
              </a:ext>
            </a:extLst>
          </p:cNvPr>
          <p:cNvSpPr/>
          <p:nvPr/>
        </p:nvSpPr>
        <p:spPr>
          <a:xfrm>
            <a:off x="1117600" y="2111022"/>
            <a:ext cx="1772356" cy="1219200"/>
          </a:xfrm>
          <a:prstGeom prst="roundRect">
            <a:avLst/>
          </a:prstGeom>
          <a:solidFill>
            <a:schemeClr val="accent1">
              <a:lumMod val="40000"/>
              <a:lumOff val="6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cs-CZ" dirty="0" err="1">
                <a:solidFill>
                  <a:schemeClr val="tx1"/>
                </a:solidFill>
              </a:rPr>
              <a:t>Inspections</a:t>
            </a:r>
            <a:endParaRPr lang="cs-CZ" dirty="0">
              <a:solidFill>
                <a:schemeClr val="tx1"/>
              </a:solidFill>
            </a:endParaRPr>
          </a:p>
          <a:p>
            <a:pPr algn="ctr"/>
            <a:r>
              <a:rPr lang="cs-CZ" dirty="0">
                <a:solidFill>
                  <a:schemeClr val="tx1"/>
                </a:solidFill>
              </a:rPr>
              <a:t>Sub-</a:t>
            </a:r>
            <a:r>
              <a:rPr lang="cs-CZ" dirty="0" err="1">
                <a:solidFill>
                  <a:schemeClr val="tx1"/>
                </a:solidFill>
              </a:rPr>
              <a:t>group</a:t>
            </a:r>
            <a:endParaRPr lang="cs-CZ" dirty="0">
              <a:solidFill>
                <a:schemeClr val="tx1"/>
              </a:solidFill>
            </a:endParaRPr>
          </a:p>
        </p:txBody>
      </p:sp>
      <p:sp>
        <p:nvSpPr>
          <p:cNvPr id="7" name="Obdélník: se zakulacenými rohy 6">
            <a:extLst>
              <a:ext uri="{FF2B5EF4-FFF2-40B4-BE49-F238E27FC236}">
                <a16:creationId xmlns:a16="http://schemas.microsoft.com/office/drawing/2014/main" id="{97518CC8-7AC1-620A-4D2A-4C768E3C0C79}"/>
              </a:ext>
            </a:extLst>
          </p:cNvPr>
          <p:cNvSpPr/>
          <p:nvPr/>
        </p:nvSpPr>
        <p:spPr>
          <a:xfrm>
            <a:off x="3135489" y="2127956"/>
            <a:ext cx="1772356" cy="1219200"/>
          </a:xfrm>
          <a:prstGeom prst="roundRect">
            <a:avLst/>
          </a:prstGeom>
          <a:solidFill>
            <a:schemeClr val="accent1">
              <a:lumMod val="40000"/>
              <a:lumOff val="6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cs-CZ" dirty="0">
                <a:solidFill>
                  <a:schemeClr val="tx1"/>
                </a:solidFill>
              </a:rPr>
              <a:t>International Auditing </a:t>
            </a:r>
            <a:r>
              <a:rPr lang="cs-CZ" dirty="0" err="1">
                <a:solidFill>
                  <a:schemeClr val="tx1"/>
                </a:solidFill>
              </a:rPr>
              <a:t>Standards</a:t>
            </a:r>
            <a:r>
              <a:rPr lang="cs-CZ" dirty="0">
                <a:solidFill>
                  <a:schemeClr val="tx1"/>
                </a:solidFill>
              </a:rPr>
              <a:t> Sub-</a:t>
            </a:r>
            <a:r>
              <a:rPr lang="cs-CZ" dirty="0" err="1">
                <a:solidFill>
                  <a:schemeClr val="tx1"/>
                </a:solidFill>
              </a:rPr>
              <a:t>group</a:t>
            </a:r>
            <a:endParaRPr lang="cs-CZ" dirty="0">
              <a:solidFill>
                <a:schemeClr val="tx1"/>
              </a:solidFill>
            </a:endParaRPr>
          </a:p>
        </p:txBody>
      </p:sp>
      <p:sp>
        <p:nvSpPr>
          <p:cNvPr id="8" name="Obdélník: se zakulacenými rohy 7">
            <a:extLst>
              <a:ext uri="{FF2B5EF4-FFF2-40B4-BE49-F238E27FC236}">
                <a16:creationId xmlns:a16="http://schemas.microsoft.com/office/drawing/2014/main" id="{AF06C259-62B1-7FE3-E3F8-0D6570C9F6BB}"/>
              </a:ext>
            </a:extLst>
          </p:cNvPr>
          <p:cNvSpPr/>
          <p:nvPr/>
        </p:nvSpPr>
        <p:spPr>
          <a:xfrm>
            <a:off x="5209822" y="2127956"/>
            <a:ext cx="1772356" cy="1219200"/>
          </a:xfrm>
          <a:prstGeom prst="roundRect">
            <a:avLst/>
          </a:prstGeom>
          <a:solidFill>
            <a:schemeClr val="accent1">
              <a:lumMod val="40000"/>
              <a:lumOff val="6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cs-CZ" dirty="0" err="1">
                <a:solidFill>
                  <a:schemeClr val="tx1"/>
                </a:solidFill>
              </a:rPr>
              <a:t>Enforcement</a:t>
            </a:r>
            <a:r>
              <a:rPr lang="cs-CZ" dirty="0">
                <a:solidFill>
                  <a:schemeClr val="tx1"/>
                </a:solidFill>
              </a:rPr>
              <a:t> Sub-</a:t>
            </a:r>
            <a:r>
              <a:rPr lang="cs-CZ" dirty="0" err="1">
                <a:solidFill>
                  <a:schemeClr val="tx1"/>
                </a:solidFill>
              </a:rPr>
              <a:t>group</a:t>
            </a:r>
            <a:endParaRPr lang="cs-CZ" dirty="0">
              <a:solidFill>
                <a:schemeClr val="tx1"/>
              </a:solidFill>
            </a:endParaRPr>
          </a:p>
        </p:txBody>
      </p:sp>
      <p:sp>
        <p:nvSpPr>
          <p:cNvPr id="9" name="Obdélník: se zakulacenými rohy 8">
            <a:extLst>
              <a:ext uri="{FF2B5EF4-FFF2-40B4-BE49-F238E27FC236}">
                <a16:creationId xmlns:a16="http://schemas.microsoft.com/office/drawing/2014/main" id="{A6122197-F81B-CDEE-154A-68C8A14CA6AA}"/>
              </a:ext>
            </a:extLst>
          </p:cNvPr>
          <p:cNvSpPr/>
          <p:nvPr/>
        </p:nvSpPr>
        <p:spPr>
          <a:xfrm>
            <a:off x="7284155" y="2127956"/>
            <a:ext cx="1772356" cy="1219200"/>
          </a:xfrm>
          <a:prstGeom prst="roundRect">
            <a:avLst/>
          </a:prstGeom>
          <a:solidFill>
            <a:schemeClr val="accent1">
              <a:lumMod val="40000"/>
              <a:lumOff val="6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cs-CZ" dirty="0">
                <a:solidFill>
                  <a:schemeClr val="tx1"/>
                </a:solidFill>
              </a:rPr>
              <a:t>Market Monitoring Sub-</a:t>
            </a:r>
            <a:r>
              <a:rPr lang="cs-CZ" dirty="0" err="1">
                <a:solidFill>
                  <a:schemeClr val="tx1"/>
                </a:solidFill>
              </a:rPr>
              <a:t>group</a:t>
            </a:r>
            <a:endParaRPr lang="cs-CZ" dirty="0">
              <a:solidFill>
                <a:schemeClr val="tx1"/>
              </a:solidFill>
            </a:endParaRPr>
          </a:p>
        </p:txBody>
      </p:sp>
      <p:sp>
        <p:nvSpPr>
          <p:cNvPr id="10" name="Obdélník: se zakulacenými rohy 9">
            <a:extLst>
              <a:ext uri="{FF2B5EF4-FFF2-40B4-BE49-F238E27FC236}">
                <a16:creationId xmlns:a16="http://schemas.microsoft.com/office/drawing/2014/main" id="{733EACCE-E9CB-219B-ABD6-3FFD71A42D99}"/>
              </a:ext>
            </a:extLst>
          </p:cNvPr>
          <p:cNvSpPr/>
          <p:nvPr/>
        </p:nvSpPr>
        <p:spPr>
          <a:xfrm>
            <a:off x="9358488" y="2127956"/>
            <a:ext cx="1772356" cy="1219200"/>
          </a:xfrm>
          <a:prstGeom prst="roundRect">
            <a:avLst/>
          </a:prstGeom>
          <a:solidFill>
            <a:schemeClr val="accent1">
              <a:lumMod val="40000"/>
              <a:lumOff val="6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cs-CZ" dirty="0">
                <a:solidFill>
                  <a:schemeClr val="tx1"/>
                </a:solidFill>
              </a:rPr>
              <a:t>International </a:t>
            </a:r>
            <a:r>
              <a:rPr lang="cs-CZ" dirty="0" err="1">
                <a:solidFill>
                  <a:schemeClr val="tx1"/>
                </a:solidFill>
              </a:rPr>
              <a:t>Adequacy</a:t>
            </a:r>
            <a:r>
              <a:rPr lang="cs-CZ" dirty="0">
                <a:solidFill>
                  <a:schemeClr val="tx1"/>
                </a:solidFill>
              </a:rPr>
              <a:t> &amp; </a:t>
            </a:r>
            <a:r>
              <a:rPr lang="cs-CZ" dirty="0" err="1">
                <a:solidFill>
                  <a:schemeClr val="tx1"/>
                </a:solidFill>
              </a:rPr>
              <a:t>Equivalence</a:t>
            </a:r>
            <a:r>
              <a:rPr lang="cs-CZ" dirty="0">
                <a:solidFill>
                  <a:schemeClr val="tx1"/>
                </a:solidFill>
              </a:rPr>
              <a:t> Sub-</a:t>
            </a:r>
            <a:r>
              <a:rPr lang="cs-CZ" dirty="0" err="1">
                <a:solidFill>
                  <a:schemeClr val="tx1"/>
                </a:solidFill>
              </a:rPr>
              <a:t>group</a:t>
            </a:r>
            <a:endParaRPr lang="cs-CZ" dirty="0">
              <a:solidFill>
                <a:schemeClr val="tx1"/>
              </a:solidFill>
            </a:endParaRPr>
          </a:p>
        </p:txBody>
      </p:sp>
      <p:sp>
        <p:nvSpPr>
          <p:cNvPr id="11" name="Nadpis 2">
            <a:extLst>
              <a:ext uri="{FF2B5EF4-FFF2-40B4-BE49-F238E27FC236}">
                <a16:creationId xmlns:a16="http://schemas.microsoft.com/office/drawing/2014/main" id="{2504E6BC-9B2F-3469-6CFB-3647A5E28984}"/>
              </a:ext>
            </a:extLst>
          </p:cNvPr>
          <p:cNvSpPr>
            <a:spLocks noGrp="1"/>
          </p:cNvSpPr>
          <p:nvPr>
            <p:ph type="title"/>
          </p:nvPr>
        </p:nvSpPr>
        <p:spPr>
          <a:xfrm>
            <a:off x="1080000" y="1200560"/>
            <a:ext cx="9997672" cy="678265"/>
          </a:xfrm>
        </p:spPr>
        <p:txBody>
          <a:bodyPr>
            <a:normAutofit/>
          </a:bodyPr>
          <a:lstStyle/>
          <a:p>
            <a:r>
              <a:rPr lang="cs-CZ" sz="2700" dirty="0">
                <a:solidFill>
                  <a:srgbClr val="005587"/>
                </a:solidFill>
              </a:rPr>
              <a:t>Zahraniční spolupráce - CEAOB</a:t>
            </a:r>
          </a:p>
        </p:txBody>
      </p:sp>
      <p:sp>
        <p:nvSpPr>
          <p:cNvPr id="2" name="Obdélník: se zakulacenými rohy 1">
            <a:extLst>
              <a:ext uri="{FF2B5EF4-FFF2-40B4-BE49-F238E27FC236}">
                <a16:creationId xmlns:a16="http://schemas.microsoft.com/office/drawing/2014/main" id="{424AF0A4-38A2-F8F4-F2C7-FE270D7EADE0}"/>
              </a:ext>
            </a:extLst>
          </p:cNvPr>
          <p:cNvSpPr/>
          <p:nvPr/>
        </p:nvSpPr>
        <p:spPr>
          <a:xfrm>
            <a:off x="1080001" y="4356528"/>
            <a:ext cx="7770488" cy="1429106"/>
          </a:xfrm>
          <a:prstGeom prst="roundRect">
            <a:avLst/>
          </a:prstGeom>
          <a:solidFill>
            <a:srgbClr val="0099CC"/>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cs-CZ"/>
          </a:p>
        </p:txBody>
      </p:sp>
      <p:sp>
        <p:nvSpPr>
          <p:cNvPr id="3" name="Obdélník: se zakulacenými rohy 2">
            <a:extLst>
              <a:ext uri="{FF2B5EF4-FFF2-40B4-BE49-F238E27FC236}">
                <a16:creationId xmlns:a16="http://schemas.microsoft.com/office/drawing/2014/main" id="{67422856-23D5-BAFA-18ED-5BB3F321A81D}"/>
              </a:ext>
            </a:extLst>
          </p:cNvPr>
          <p:cNvSpPr/>
          <p:nvPr/>
        </p:nvSpPr>
        <p:spPr>
          <a:xfrm>
            <a:off x="1276539" y="4526733"/>
            <a:ext cx="1772356" cy="113070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err="1">
                <a:solidFill>
                  <a:schemeClr val="tx1"/>
                </a:solidFill>
              </a:rPr>
              <a:t>Financial</a:t>
            </a:r>
            <a:r>
              <a:rPr lang="cs-CZ" dirty="0">
                <a:solidFill>
                  <a:schemeClr val="tx1"/>
                </a:solidFill>
              </a:rPr>
              <a:t> </a:t>
            </a:r>
            <a:r>
              <a:rPr lang="cs-CZ" dirty="0" err="1">
                <a:solidFill>
                  <a:schemeClr val="tx1"/>
                </a:solidFill>
              </a:rPr>
              <a:t>Services</a:t>
            </a:r>
            <a:r>
              <a:rPr lang="cs-CZ" dirty="0">
                <a:solidFill>
                  <a:schemeClr val="tx1"/>
                </a:solidFill>
              </a:rPr>
              <a:t> </a:t>
            </a:r>
            <a:r>
              <a:rPr lang="cs-CZ" dirty="0" err="1">
                <a:solidFill>
                  <a:schemeClr val="tx1"/>
                </a:solidFill>
              </a:rPr>
              <a:t>Task</a:t>
            </a:r>
            <a:r>
              <a:rPr lang="cs-CZ" dirty="0">
                <a:solidFill>
                  <a:schemeClr val="tx1"/>
                </a:solidFill>
              </a:rPr>
              <a:t> </a:t>
            </a:r>
            <a:r>
              <a:rPr lang="cs-CZ" dirty="0" err="1">
                <a:solidFill>
                  <a:schemeClr val="tx1"/>
                </a:solidFill>
              </a:rPr>
              <a:t>Force</a:t>
            </a:r>
            <a:endParaRPr lang="cs-CZ" dirty="0">
              <a:solidFill>
                <a:schemeClr val="tx1"/>
              </a:solidFill>
            </a:endParaRPr>
          </a:p>
        </p:txBody>
      </p:sp>
      <p:sp>
        <p:nvSpPr>
          <p:cNvPr id="12" name="Obdélník: se zakulacenými rohy 11">
            <a:extLst>
              <a:ext uri="{FF2B5EF4-FFF2-40B4-BE49-F238E27FC236}">
                <a16:creationId xmlns:a16="http://schemas.microsoft.com/office/drawing/2014/main" id="{40C46802-31E4-88D0-1B1C-73AF50869E78}"/>
              </a:ext>
            </a:extLst>
          </p:cNvPr>
          <p:cNvSpPr/>
          <p:nvPr/>
        </p:nvSpPr>
        <p:spPr>
          <a:xfrm>
            <a:off x="3135489" y="4526731"/>
            <a:ext cx="1772356" cy="113070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solidFill>
                  <a:schemeClr val="tx1"/>
                </a:solidFill>
              </a:rPr>
              <a:t>CAIM </a:t>
            </a:r>
            <a:r>
              <a:rPr lang="cs-CZ" dirty="0" err="1">
                <a:solidFill>
                  <a:schemeClr val="tx1"/>
                </a:solidFill>
              </a:rPr>
              <a:t>Task</a:t>
            </a:r>
            <a:r>
              <a:rPr lang="cs-CZ" dirty="0">
                <a:solidFill>
                  <a:schemeClr val="tx1"/>
                </a:solidFill>
              </a:rPr>
              <a:t> </a:t>
            </a:r>
            <a:r>
              <a:rPr lang="cs-CZ" dirty="0" err="1">
                <a:solidFill>
                  <a:schemeClr val="tx1"/>
                </a:solidFill>
              </a:rPr>
              <a:t>Force</a:t>
            </a:r>
            <a:endParaRPr lang="cs-CZ" dirty="0">
              <a:solidFill>
                <a:schemeClr val="tx1"/>
              </a:solidFill>
            </a:endParaRPr>
          </a:p>
        </p:txBody>
      </p:sp>
      <p:sp>
        <p:nvSpPr>
          <p:cNvPr id="13" name="Obdélník: se zakulacenými rohy 12">
            <a:extLst>
              <a:ext uri="{FF2B5EF4-FFF2-40B4-BE49-F238E27FC236}">
                <a16:creationId xmlns:a16="http://schemas.microsoft.com/office/drawing/2014/main" id="{9629B94D-D212-A0BB-2354-DD6A8858768B}"/>
              </a:ext>
            </a:extLst>
          </p:cNvPr>
          <p:cNvSpPr/>
          <p:nvPr/>
        </p:nvSpPr>
        <p:spPr>
          <a:xfrm>
            <a:off x="4994439" y="4526731"/>
            <a:ext cx="1772356" cy="113070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err="1">
                <a:solidFill>
                  <a:schemeClr val="tx1"/>
                </a:solidFill>
              </a:rPr>
              <a:t>Information</a:t>
            </a:r>
            <a:r>
              <a:rPr lang="cs-CZ" dirty="0">
                <a:solidFill>
                  <a:schemeClr val="tx1"/>
                </a:solidFill>
              </a:rPr>
              <a:t> Technology </a:t>
            </a:r>
            <a:r>
              <a:rPr lang="cs-CZ" dirty="0" err="1">
                <a:solidFill>
                  <a:schemeClr val="tx1"/>
                </a:solidFill>
              </a:rPr>
              <a:t>Task</a:t>
            </a:r>
            <a:r>
              <a:rPr lang="cs-CZ" dirty="0">
                <a:solidFill>
                  <a:schemeClr val="tx1"/>
                </a:solidFill>
              </a:rPr>
              <a:t> </a:t>
            </a:r>
            <a:r>
              <a:rPr lang="cs-CZ" dirty="0" err="1">
                <a:solidFill>
                  <a:schemeClr val="tx1"/>
                </a:solidFill>
              </a:rPr>
              <a:t>Force</a:t>
            </a:r>
            <a:endParaRPr lang="cs-CZ" dirty="0">
              <a:solidFill>
                <a:schemeClr val="tx1"/>
              </a:solidFill>
            </a:endParaRPr>
          </a:p>
        </p:txBody>
      </p:sp>
      <p:sp>
        <p:nvSpPr>
          <p:cNvPr id="14" name="Obdélník: se zakulacenými rohy 13">
            <a:extLst>
              <a:ext uri="{FF2B5EF4-FFF2-40B4-BE49-F238E27FC236}">
                <a16:creationId xmlns:a16="http://schemas.microsoft.com/office/drawing/2014/main" id="{48B3B6B3-8E50-943C-0489-7783ECB6B472}"/>
              </a:ext>
            </a:extLst>
          </p:cNvPr>
          <p:cNvSpPr/>
          <p:nvPr/>
        </p:nvSpPr>
        <p:spPr>
          <a:xfrm>
            <a:off x="6853389" y="4526731"/>
            <a:ext cx="1772356" cy="113070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err="1">
                <a:solidFill>
                  <a:schemeClr val="tx1"/>
                </a:solidFill>
              </a:rPr>
              <a:t>Small</a:t>
            </a:r>
            <a:r>
              <a:rPr lang="cs-CZ" dirty="0">
                <a:solidFill>
                  <a:schemeClr val="tx1"/>
                </a:solidFill>
              </a:rPr>
              <a:t> </a:t>
            </a:r>
            <a:r>
              <a:rPr lang="cs-CZ" dirty="0" err="1">
                <a:solidFill>
                  <a:schemeClr val="tx1"/>
                </a:solidFill>
              </a:rPr>
              <a:t>Regulators</a:t>
            </a:r>
            <a:r>
              <a:rPr lang="cs-CZ" dirty="0">
                <a:solidFill>
                  <a:schemeClr val="tx1"/>
                </a:solidFill>
              </a:rPr>
              <a:t> </a:t>
            </a:r>
            <a:r>
              <a:rPr lang="cs-CZ" dirty="0" err="1">
                <a:solidFill>
                  <a:schemeClr val="tx1"/>
                </a:solidFill>
              </a:rPr>
              <a:t>Task</a:t>
            </a:r>
            <a:r>
              <a:rPr lang="cs-CZ" dirty="0">
                <a:solidFill>
                  <a:schemeClr val="tx1"/>
                </a:solidFill>
              </a:rPr>
              <a:t> </a:t>
            </a:r>
            <a:r>
              <a:rPr lang="cs-CZ" dirty="0" err="1">
                <a:solidFill>
                  <a:schemeClr val="tx1"/>
                </a:solidFill>
              </a:rPr>
              <a:t>Force</a:t>
            </a:r>
            <a:endParaRPr lang="cs-CZ" dirty="0">
              <a:solidFill>
                <a:schemeClr val="tx1"/>
              </a:solidFill>
            </a:endParaRPr>
          </a:p>
        </p:txBody>
      </p:sp>
      <p:cxnSp>
        <p:nvCxnSpPr>
          <p:cNvPr id="15" name="Přímá spojnice se šipkou 14">
            <a:extLst>
              <a:ext uri="{FF2B5EF4-FFF2-40B4-BE49-F238E27FC236}">
                <a16:creationId xmlns:a16="http://schemas.microsoft.com/office/drawing/2014/main" id="{9C7E16A1-5C5D-6C84-F026-AC4A50589CA0}"/>
              </a:ext>
            </a:extLst>
          </p:cNvPr>
          <p:cNvCxnSpPr>
            <a:cxnSpLocks/>
          </p:cNvCxnSpPr>
          <p:nvPr/>
        </p:nvCxnSpPr>
        <p:spPr>
          <a:xfrm>
            <a:off x="2003778" y="3429000"/>
            <a:ext cx="0" cy="835182"/>
          </a:xfrm>
          <a:prstGeom prst="straightConnector1">
            <a:avLst/>
          </a:prstGeom>
          <a:ln w="349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Obdélník: se zakulacenými rohy 16">
            <a:extLst>
              <a:ext uri="{FF2B5EF4-FFF2-40B4-BE49-F238E27FC236}">
                <a16:creationId xmlns:a16="http://schemas.microsoft.com/office/drawing/2014/main" id="{CB47A38D-B66F-986C-62A4-520C1751E06A}"/>
              </a:ext>
            </a:extLst>
          </p:cNvPr>
          <p:cNvSpPr/>
          <p:nvPr/>
        </p:nvSpPr>
        <p:spPr>
          <a:xfrm>
            <a:off x="9358488" y="4356528"/>
            <a:ext cx="2472268" cy="2168450"/>
          </a:xfrm>
          <a:prstGeom prst="roundRect">
            <a:avLst/>
          </a:prstGeom>
          <a:solidFill>
            <a:schemeClr val="bg1"/>
          </a:solidFill>
          <a:ln w="41275">
            <a:solidFill>
              <a:schemeClr val="accent1">
                <a:shade val="50000"/>
              </a:schemeClr>
            </a:solidFill>
          </a:ln>
        </p:spPr>
        <p:style>
          <a:lnRef idx="0">
            <a:schemeClr val="accent3"/>
          </a:lnRef>
          <a:fillRef idx="3">
            <a:schemeClr val="accent3"/>
          </a:fillRef>
          <a:effectRef idx="3">
            <a:schemeClr val="accent3"/>
          </a:effectRef>
          <a:fontRef idx="minor">
            <a:schemeClr val="lt1"/>
          </a:fontRef>
        </p:style>
        <p:txBody>
          <a:bodyPr rtlCol="0" anchor="ctr"/>
          <a:lstStyle/>
          <a:p>
            <a:r>
              <a:rPr lang="cs-CZ" dirty="0" err="1">
                <a:solidFill>
                  <a:schemeClr val="tx1"/>
                </a:solidFill>
              </a:rPr>
              <a:t>Colleges</a:t>
            </a:r>
            <a:r>
              <a:rPr lang="cs-CZ" dirty="0">
                <a:solidFill>
                  <a:schemeClr val="tx1"/>
                </a:solidFill>
              </a:rPr>
              <a:t>:</a:t>
            </a:r>
          </a:p>
          <a:p>
            <a:pPr marL="285750" indent="-285750">
              <a:buFont typeface="Arial" panose="020B0604020202020204" pitchFamily="34" charset="0"/>
              <a:buChar char="•"/>
            </a:pPr>
            <a:r>
              <a:rPr lang="cs-CZ" dirty="0">
                <a:solidFill>
                  <a:schemeClr val="tx1"/>
                </a:solidFill>
              </a:rPr>
              <a:t>EY </a:t>
            </a:r>
            <a:r>
              <a:rPr lang="cs-CZ" dirty="0" err="1">
                <a:solidFill>
                  <a:schemeClr val="tx1"/>
                </a:solidFill>
              </a:rPr>
              <a:t>college</a:t>
            </a:r>
            <a:endParaRPr lang="cs-CZ" dirty="0">
              <a:solidFill>
                <a:schemeClr val="tx1"/>
              </a:solidFill>
            </a:endParaRPr>
          </a:p>
          <a:p>
            <a:pPr marL="285750" indent="-285750">
              <a:buFont typeface="Arial" panose="020B0604020202020204" pitchFamily="34" charset="0"/>
              <a:buChar char="•"/>
            </a:pPr>
            <a:r>
              <a:rPr lang="cs-CZ" dirty="0">
                <a:solidFill>
                  <a:schemeClr val="tx1"/>
                </a:solidFill>
              </a:rPr>
              <a:t>KPMG </a:t>
            </a:r>
            <a:r>
              <a:rPr lang="cs-CZ" dirty="0" err="1">
                <a:solidFill>
                  <a:schemeClr val="tx1"/>
                </a:solidFill>
              </a:rPr>
              <a:t>college</a:t>
            </a:r>
            <a:endParaRPr lang="cs-CZ" dirty="0">
              <a:solidFill>
                <a:schemeClr val="tx1"/>
              </a:solidFill>
            </a:endParaRPr>
          </a:p>
          <a:p>
            <a:pPr marL="285750" indent="-285750">
              <a:buFont typeface="Arial" panose="020B0604020202020204" pitchFamily="34" charset="0"/>
              <a:buChar char="•"/>
            </a:pPr>
            <a:r>
              <a:rPr lang="cs-CZ" dirty="0">
                <a:solidFill>
                  <a:schemeClr val="tx1"/>
                </a:solidFill>
              </a:rPr>
              <a:t>PWC </a:t>
            </a:r>
            <a:r>
              <a:rPr lang="cs-CZ" dirty="0" err="1">
                <a:solidFill>
                  <a:schemeClr val="tx1"/>
                </a:solidFill>
              </a:rPr>
              <a:t>college</a:t>
            </a:r>
            <a:endParaRPr lang="cs-CZ" dirty="0">
              <a:solidFill>
                <a:schemeClr val="tx1"/>
              </a:solidFill>
            </a:endParaRPr>
          </a:p>
          <a:p>
            <a:pPr marL="285750" indent="-285750">
              <a:buFont typeface="Arial" panose="020B0604020202020204" pitchFamily="34" charset="0"/>
              <a:buChar char="•"/>
            </a:pPr>
            <a:r>
              <a:rPr lang="cs-CZ" dirty="0">
                <a:solidFill>
                  <a:schemeClr val="tx1"/>
                </a:solidFill>
              </a:rPr>
              <a:t>Deloitte </a:t>
            </a:r>
            <a:r>
              <a:rPr lang="cs-CZ" dirty="0" err="1">
                <a:solidFill>
                  <a:schemeClr val="tx1"/>
                </a:solidFill>
              </a:rPr>
              <a:t>college</a:t>
            </a:r>
            <a:endParaRPr lang="cs-CZ" dirty="0">
              <a:solidFill>
                <a:schemeClr val="tx1"/>
              </a:solidFill>
            </a:endParaRPr>
          </a:p>
          <a:p>
            <a:endParaRPr lang="cs-CZ" dirty="0"/>
          </a:p>
        </p:txBody>
      </p:sp>
      <p:pic>
        <p:nvPicPr>
          <p:cNvPr id="19" name="Obrázek 18">
            <a:extLst>
              <a:ext uri="{FF2B5EF4-FFF2-40B4-BE49-F238E27FC236}">
                <a16:creationId xmlns:a16="http://schemas.microsoft.com/office/drawing/2014/main" id="{80EDE300-0757-0F1F-14E4-B24C2C980A1F}"/>
              </a:ext>
            </a:extLst>
          </p:cNvPr>
          <p:cNvPicPr>
            <a:picLocks noChangeAspect="1"/>
          </p:cNvPicPr>
          <p:nvPr/>
        </p:nvPicPr>
        <p:blipFill>
          <a:blip r:embed="rId2"/>
          <a:stretch>
            <a:fillRect/>
          </a:stretch>
        </p:blipFill>
        <p:spPr>
          <a:xfrm>
            <a:off x="11410026" y="4939759"/>
            <a:ext cx="341259" cy="262644"/>
          </a:xfrm>
          <a:prstGeom prst="rect">
            <a:avLst/>
          </a:prstGeom>
        </p:spPr>
      </p:pic>
      <p:pic>
        <p:nvPicPr>
          <p:cNvPr id="20" name="Obrázek 19">
            <a:extLst>
              <a:ext uri="{FF2B5EF4-FFF2-40B4-BE49-F238E27FC236}">
                <a16:creationId xmlns:a16="http://schemas.microsoft.com/office/drawing/2014/main" id="{8E29F673-98AB-3F4D-0E81-2F5D5556A2B7}"/>
              </a:ext>
            </a:extLst>
          </p:cNvPr>
          <p:cNvPicPr>
            <a:picLocks noChangeAspect="1"/>
          </p:cNvPicPr>
          <p:nvPr/>
        </p:nvPicPr>
        <p:blipFill>
          <a:blip r:embed="rId2"/>
          <a:stretch>
            <a:fillRect/>
          </a:stretch>
        </p:blipFill>
        <p:spPr>
          <a:xfrm>
            <a:off x="11410026" y="5202403"/>
            <a:ext cx="341259" cy="262644"/>
          </a:xfrm>
          <a:prstGeom prst="rect">
            <a:avLst/>
          </a:prstGeom>
        </p:spPr>
      </p:pic>
      <p:pic>
        <p:nvPicPr>
          <p:cNvPr id="21" name="Obrázek 20">
            <a:extLst>
              <a:ext uri="{FF2B5EF4-FFF2-40B4-BE49-F238E27FC236}">
                <a16:creationId xmlns:a16="http://schemas.microsoft.com/office/drawing/2014/main" id="{BD83B00B-A5C8-EF0F-DF41-2D00C54F100F}"/>
              </a:ext>
            </a:extLst>
          </p:cNvPr>
          <p:cNvPicPr>
            <a:picLocks noChangeAspect="1"/>
          </p:cNvPicPr>
          <p:nvPr/>
        </p:nvPicPr>
        <p:blipFill>
          <a:blip r:embed="rId2"/>
          <a:stretch>
            <a:fillRect/>
          </a:stretch>
        </p:blipFill>
        <p:spPr>
          <a:xfrm>
            <a:off x="11410025" y="5465047"/>
            <a:ext cx="341259" cy="262644"/>
          </a:xfrm>
          <a:prstGeom prst="rect">
            <a:avLst/>
          </a:prstGeom>
        </p:spPr>
      </p:pic>
      <p:pic>
        <p:nvPicPr>
          <p:cNvPr id="23" name="Obrázek 22">
            <a:extLst>
              <a:ext uri="{FF2B5EF4-FFF2-40B4-BE49-F238E27FC236}">
                <a16:creationId xmlns:a16="http://schemas.microsoft.com/office/drawing/2014/main" id="{01059815-E46B-6131-7CDC-A11776A66C0E}"/>
              </a:ext>
            </a:extLst>
          </p:cNvPr>
          <p:cNvPicPr>
            <a:picLocks noChangeAspect="1"/>
          </p:cNvPicPr>
          <p:nvPr/>
        </p:nvPicPr>
        <p:blipFill>
          <a:blip r:embed="rId3"/>
          <a:stretch>
            <a:fillRect/>
          </a:stretch>
        </p:blipFill>
        <p:spPr>
          <a:xfrm>
            <a:off x="11454147" y="5752204"/>
            <a:ext cx="253014" cy="238131"/>
          </a:xfrm>
          <a:prstGeom prst="rect">
            <a:avLst/>
          </a:prstGeom>
        </p:spPr>
      </p:pic>
      <p:pic>
        <p:nvPicPr>
          <p:cNvPr id="22" name="Obrázek 21">
            <a:extLst>
              <a:ext uri="{FF2B5EF4-FFF2-40B4-BE49-F238E27FC236}">
                <a16:creationId xmlns:a16="http://schemas.microsoft.com/office/drawing/2014/main" id="{275BB03A-1B76-25E8-33C0-9627B675C87B}"/>
              </a:ext>
            </a:extLst>
          </p:cNvPr>
          <p:cNvPicPr>
            <a:picLocks noChangeAspect="1"/>
          </p:cNvPicPr>
          <p:nvPr/>
        </p:nvPicPr>
        <p:blipFill>
          <a:blip r:embed="rId3"/>
          <a:stretch>
            <a:fillRect/>
          </a:stretch>
        </p:blipFill>
        <p:spPr>
          <a:xfrm>
            <a:off x="10188222" y="3510845"/>
            <a:ext cx="253014" cy="238131"/>
          </a:xfrm>
          <a:prstGeom prst="rect">
            <a:avLst/>
          </a:prstGeom>
        </p:spPr>
      </p:pic>
      <p:pic>
        <p:nvPicPr>
          <p:cNvPr id="24" name="Obrázek 23">
            <a:extLst>
              <a:ext uri="{FF2B5EF4-FFF2-40B4-BE49-F238E27FC236}">
                <a16:creationId xmlns:a16="http://schemas.microsoft.com/office/drawing/2014/main" id="{85B281A7-0550-0E3A-F885-B64FF8034620}"/>
              </a:ext>
            </a:extLst>
          </p:cNvPr>
          <p:cNvPicPr>
            <a:picLocks noChangeAspect="1"/>
          </p:cNvPicPr>
          <p:nvPr/>
        </p:nvPicPr>
        <p:blipFill>
          <a:blip r:embed="rId3"/>
          <a:stretch>
            <a:fillRect/>
          </a:stretch>
        </p:blipFill>
        <p:spPr>
          <a:xfrm>
            <a:off x="7739567" y="5990335"/>
            <a:ext cx="253014" cy="238131"/>
          </a:xfrm>
          <a:prstGeom prst="rect">
            <a:avLst/>
          </a:prstGeom>
        </p:spPr>
      </p:pic>
      <p:pic>
        <p:nvPicPr>
          <p:cNvPr id="25" name="Obrázek 24">
            <a:extLst>
              <a:ext uri="{FF2B5EF4-FFF2-40B4-BE49-F238E27FC236}">
                <a16:creationId xmlns:a16="http://schemas.microsoft.com/office/drawing/2014/main" id="{2A227B55-0F1C-4D74-7AAA-D0D91DA73655}"/>
              </a:ext>
            </a:extLst>
          </p:cNvPr>
          <p:cNvPicPr>
            <a:picLocks noChangeAspect="1"/>
          </p:cNvPicPr>
          <p:nvPr/>
        </p:nvPicPr>
        <p:blipFill>
          <a:blip r:embed="rId2"/>
          <a:stretch>
            <a:fillRect/>
          </a:stretch>
        </p:blipFill>
        <p:spPr>
          <a:xfrm>
            <a:off x="3813744" y="5998704"/>
            <a:ext cx="341259" cy="262644"/>
          </a:xfrm>
          <a:prstGeom prst="rect">
            <a:avLst/>
          </a:prstGeom>
        </p:spPr>
      </p:pic>
      <p:pic>
        <p:nvPicPr>
          <p:cNvPr id="26" name="Obrázek 25">
            <a:extLst>
              <a:ext uri="{FF2B5EF4-FFF2-40B4-BE49-F238E27FC236}">
                <a16:creationId xmlns:a16="http://schemas.microsoft.com/office/drawing/2014/main" id="{5A3ECD35-33D7-2C09-8FD0-FF9559F1040E}"/>
              </a:ext>
            </a:extLst>
          </p:cNvPr>
          <p:cNvPicPr>
            <a:picLocks noChangeAspect="1"/>
          </p:cNvPicPr>
          <p:nvPr/>
        </p:nvPicPr>
        <p:blipFill>
          <a:blip r:embed="rId2"/>
          <a:stretch>
            <a:fillRect/>
          </a:stretch>
        </p:blipFill>
        <p:spPr>
          <a:xfrm>
            <a:off x="5709987" y="5990060"/>
            <a:ext cx="341259" cy="262644"/>
          </a:xfrm>
          <a:prstGeom prst="rect">
            <a:avLst/>
          </a:prstGeom>
        </p:spPr>
      </p:pic>
      <p:pic>
        <p:nvPicPr>
          <p:cNvPr id="27" name="Obrázek 26">
            <a:extLst>
              <a:ext uri="{FF2B5EF4-FFF2-40B4-BE49-F238E27FC236}">
                <a16:creationId xmlns:a16="http://schemas.microsoft.com/office/drawing/2014/main" id="{62B7DAFC-F376-29BC-F214-31EFC588C2D0}"/>
              </a:ext>
            </a:extLst>
          </p:cNvPr>
          <p:cNvPicPr>
            <a:picLocks noChangeAspect="1"/>
          </p:cNvPicPr>
          <p:nvPr/>
        </p:nvPicPr>
        <p:blipFill>
          <a:blip r:embed="rId2"/>
          <a:stretch>
            <a:fillRect/>
          </a:stretch>
        </p:blipFill>
        <p:spPr>
          <a:xfrm>
            <a:off x="1848102" y="5998704"/>
            <a:ext cx="341259" cy="262644"/>
          </a:xfrm>
          <a:prstGeom prst="rect">
            <a:avLst/>
          </a:prstGeom>
        </p:spPr>
      </p:pic>
      <p:pic>
        <p:nvPicPr>
          <p:cNvPr id="28" name="Obrázek 27">
            <a:extLst>
              <a:ext uri="{FF2B5EF4-FFF2-40B4-BE49-F238E27FC236}">
                <a16:creationId xmlns:a16="http://schemas.microsoft.com/office/drawing/2014/main" id="{E1069696-B761-33F6-FC5D-54E3D13BC9C4}"/>
              </a:ext>
            </a:extLst>
          </p:cNvPr>
          <p:cNvPicPr>
            <a:picLocks noChangeAspect="1"/>
          </p:cNvPicPr>
          <p:nvPr/>
        </p:nvPicPr>
        <p:blipFill>
          <a:blip r:embed="rId2"/>
          <a:stretch>
            <a:fillRect/>
          </a:stretch>
        </p:blipFill>
        <p:spPr>
          <a:xfrm>
            <a:off x="8030583" y="3507682"/>
            <a:ext cx="341259" cy="262644"/>
          </a:xfrm>
          <a:prstGeom prst="rect">
            <a:avLst/>
          </a:prstGeom>
        </p:spPr>
      </p:pic>
      <p:pic>
        <p:nvPicPr>
          <p:cNvPr id="29" name="Obrázek 28">
            <a:extLst>
              <a:ext uri="{FF2B5EF4-FFF2-40B4-BE49-F238E27FC236}">
                <a16:creationId xmlns:a16="http://schemas.microsoft.com/office/drawing/2014/main" id="{FBD62EAA-DEA0-BD6E-A46F-D01620DCF583}"/>
              </a:ext>
            </a:extLst>
          </p:cNvPr>
          <p:cNvPicPr>
            <a:picLocks noChangeAspect="1"/>
          </p:cNvPicPr>
          <p:nvPr/>
        </p:nvPicPr>
        <p:blipFill>
          <a:blip r:embed="rId2"/>
          <a:stretch>
            <a:fillRect/>
          </a:stretch>
        </p:blipFill>
        <p:spPr>
          <a:xfrm>
            <a:off x="5880616" y="3457876"/>
            <a:ext cx="341259" cy="262644"/>
          </a:xfrm>
          <a:prstGeom prst="rect">
            <a:avLst/>
          </a:prstGeom>
        </p:spPr>
      </p:pic>
      <p:pic>
        <p:nvPicPr>
          <p:cNvPr id="30" name="Obrázek 29">
            <a:extLst>
              <a:ext uri="{FF2B5EF4-FFF2-40B4-BE49-F238E27FC236}">
                <a16:creationId xmlns:a16="http://schemas.microsoft.com/office/drawing/2014/main" id="{5AB04118-AA95-26E2-4710-E15113375DC8}"/>
              </a:ext>
            </a:extLst>
          </p:cNvPr>
          <p:cNvPicPr>
            <a:picLocks noChangeAspect="1"/>
          </p:cNvPicPr>
          <p:nvPr/>
        </p:nvPicPr>
        <p:blipFill>
          <a:blip r:embed="rId2"/>
          <a:stretch>
            <a:fillRect/>
          </a:stretch>
        </p:blipFill>
        <p:spPr>
          <a:xfrm>
            <a:off x="3809909" y="3457876"/>
            <a:ext cx="341259" cy="262644"/>
          </a:xfrm>
          <a:prstGeom prst="rect">
            <a:avLst/>
          </a:prstGeom>
        </p:spPr>
      </p:pic>
      <p:pic>
        <p:nvPicPr>
          <p:cNvPr id="31" name="Obrázek 30">
            <a:extLst>
              <a:ext uri="{FF2B5EF4-FFF2-40B4-BE49-F238E27FC236}">
                <a16:creationId xmlns:a16="http://schemas.microsoft.com/office/drawing/2014/main" id="{14DAA496-EA1F-7DC0-C4AA-F8396AAF3765}"/>
              </a:ext>
            </a:extLst>
          </p:cNvPr>
          <p:cNvPicPr>
            <a:picLocks noChangeAspect="1"/>
          </p:cNvPicPr>
          <p:nvPr/>
        </p:nvPicPr>
        <p:blipFill>
          <a:blip r:embed="rId2"/>
          <a:stretch>
            <a:fillRect/>
          </a:stretch>
        </p:blipFill>
        <p:spPr>
          <a:xfrm>
            <a:off x="2162717" y="3411970"/>
            <a:ext cx="341259" cy="262644"/>
          </a:xfrm>
          <a:prstGeom prst="rect">
            <a:avLst/>
          </a:prstGeom>
        </p:spPr>
      </p:pic>
      <p:sp>
        <p:nvSpPr>
          <p:cNvPr id="32" name="Zástupný symbol pro číslo snímku 4">
            <a:extLst>
              <a:ext uri="{FF2B5EF4-FFF2-40B4-BE49-F238E27FC236}">
                <a16:creationId xmlns:a16="http://schemas.microsoft.com/office/drawing/2014/main" id="{0C55C317-FBE0-4E44-61A4-A30AFD9C554B}"/>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52</a:t>
            </a:fld>
            <a:endParaRPr lang="cs-CZ" dirty="0"/>
          </a:p>
        </p:txBody>
      </p:sp>
    </p:spTree>
    <p:extLst>
      <p:ext uri="{BB962C8B-B14F-4D97-AF65-F5344CB8AC3E}">
        <p14:creationId xmlns:p14="http://schemas.microsoft.com/office/powerpoint/2010/main" val="37786482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BDBB8BBD-612B-6321-2B0D-EFB826579A7F}"/>
              </a:ext>
            </a:extLst>
          </p:cNvPr>
          <p:cNvSpPr>
            <a:spLocks noGrp="1"/>
          </p:cNvSpPr>
          <p:nvPr>
            <p:ph type="body" sz="quarter" idx="10"/>
          </p:nvPr>
        </p:nvSpPr>
        <p:spPr>
          <a:xfrm>
            <a:off x="1080000" y="2061705"/>
            <a:ext cx="5446306" cy="3191613"/>
          </a:xfrm>
        </p:spPr>
        <p:txBody>
          <a:bodyPr>
            <a:normAutofit/>
          </a:bodyPr>
          <a:lstStyle/>
          <a:p>
            <a:pPr>
              <a:lnSpc>
                <a:spcPct val="100000"/>
              </a:lnSpc>
              <a:spcBef>
                <a:spcPct val="0"/>
              </a:spcBef>
            </a:pPr>
            <a:r>
              <a:rPr lang="cs-CZ" sz="2200" b="1" dirty="0">
                <a:solidFill>
                  <a:srgbClr val="005587"/>
                </a:solidFill>
                <a:latin typeface="Tahoma"/>
                <a:cs typeface="Tahoma"/>
              </a:rPr>
              <a:t>Pravidelné reporty</a:t>
            </a:r>
          </a:p>
          <a:p>
            <a:pPr marL="342900" indent="-342900">
              <a:lnSpc>
                <a:spcPct val="110000"/>
              </a:lnSpc>
              <a:spcBef>
                <a:spcPct val="0"/>
              </a:spcBef>
              <a:buFont typeface="Arial" panose="020B0604020202020204" pitchFamily="34" charset="0"/>
              <a:buChar char="•"/>
            </a:pPr>
            <a:r>
              <a:rPr lang="cs-CZ" sz="2000" dirty="0">
                <a:solidFill>
                  <a:srgbClr val="005587"/>
                </a:solidFill>
                <a:latin typeface="Tahoma"/>
                <a:cs typeface="Tahoma"/>
              </a:rPr>
              <a:t>Průzkum zjištění z kontrol kvality</a:t>
            </a:r>
          </a:p>
          <a:p>
            <a:endParaRPr lang="cs-CZ" sz="2400" dirty="0">
              <a:solidFill>
                <a:srgbClr val="006EAB"/>
              </a:solidFill>
            </a:endParaRPr>
          </a:p>
          <a:p>
            <a:pPr>
              <a:lnSpc>
                <a:spcPct val="100000"/>
              </a:lnSpc>
              <a:spcBef>
                <a:spcPct val="0"/>
              </a:spcBef>
            </a:pPr>
            <a:r>
              <a:rPr lang="cs-CZ" sz="2200" b="1" dirty="0">
                <a:solidFill>
                  <a:srgbClr val="005587"/>
                </a:solidFill>
                <a:latin typeface="Tahoma"/>
                <a:cs typeface="Tahoma"/>
              </a:rPr>
              <a:t>Ostatní spolupráce</a:t>
            </a:r>
          </a:p>
          <a:p>
            <a:pPr marL="342900" indent="-342900">
              <a:lnSpc>
                <a:spcPct val="120000"/>
              </a:lnSpc>
              <a:spcBef>
                <a:spcPct val="0"/>
              </a:spcBef>
              <a:buFont typeface="Arial" panose="020B0604020202020204" pitchFamily="34" charset="0"/>
              <a:buChar char="•"/>
            </a:pPr>
            <a:r>
              <a:rPr lang="cs-CZ" sz="2000" dirty="0">
                <a:solidFill>
                  <a:srgbClr val="005587"/>
                </a:solidFill>
                <a:latin typeface="Tahoma"/>
                <a:cs typeface="Tahoma"/>
              </a:rPr>
              <a:t>Plenární zasedání IFIAR;</a:t>
            </a:r>
          </a:p>
          <a:p>
            <a:pPr marL="342900" indent="-342900">
              <a:lnSpc>
                <a:spcPct val="120000"/>
              </a:lnSpc>
              <a:spcBef>
                <a:spcPct val="0"/>
              </a:spcBef>
              <a:buFont typeface="Arial" panose="020B0604020202020204" pitchFamily="34" charset="0"/>
              <a:buChar char="•"/>
            </a:pPr>
            <a:r>
              <a:rPr lang="cs-CZ" sz="2000" dirty="0">
                <a:solidFill>
                  <a:srgbClr val="005587"/>
                </a:solidFill>
                <a:latin typeface="Tahoma"/>
                <a:cs typeface="Tahoma"/>
              </a:rPr>
              <a:t>Účast na IFIAR </a:t>
            </a:r>
            <a:r>
              <a:rPr lang="cs-CZ" sz="2000" dirty="0" err="1">
                <a:solidFill>
                  <a:srgbClr val="005587"/>
                </a:solidFill>
                <a:latin typeface="Tahoma"/>
                <a:cs typeface="Tahoma"/>
              </a:rPr>
              <a:t>Inspection</a:t>
            </a:r>
            <a:r>
              <a:rPr lang="cs-CZ" sz="2000" dirty="0">
                <a:solidFill>
                  <a:srgbClr val="005587"/>
                </a:solidFill>
                <a:latin typeface="Tahoma"/>
                <a:cs typeface="Tahoma"/>
              </a:rPr>
              <a:t> </a:t>
            </a:r>
            <a:r>
              <a:rPr lang="cs-CZ" sz="2000" dirty="0" err="1">
                <a:solidFill>
                  <a:srgbClr val="005587"/>
                </a:solidFill>
                <a:latin typeface="Tahoma"/>
                <a:cs typeface="Tahoma"/>
              </a:rPr>
              <a:t>Worskhop</a:t>
            </a:r>
            <a:r>
              <a:rPr lang="cs-CZ" sz="2000" dirty="0">
                <a:solidFill>
                  <a:srgbClr val="005587"/>
                </a:solidFill>
                <a:latin typeface="Tahoma"/>
                <a:cs typeface="Tahoma"/>
              </a:rPr>
              <a:t>;</a:t>
            </a:r>
          </a:p>
          <a:p>
            <a:pPr marL="342900" indent="-342900">
              <a:lnSpc>
                <a:spcPct val="120000"/>
              </a:lnSpc>
              <a:spcBef>
                <a:spcPct val="0"/>
              </a:spcBef>
              <a:buFont typeface="Arial" panose="020B0604020202020204" pitchFamily="34" charset="0"/>
              <a:buChar char="•"/>
            </a:pPr>
            <a:r>
              <a:rPr lang="cs-CZ" sz="2000" dirty="0">
                <a:solidFill>
                  <a:srgbClr val="005587"/>
                </a:solidFill>
                <a:latin typeface="Tahoma"/>
                <a:cs typeface="Tahoma"/>
              </a:rPr>
              <a:t>Účast na IFIAR </a:t>
            </a:r>
            <a:r>
              <a:rPr lang="cs-CZ" sz="2000" dirty="0" err="1">
                <a:solidFill>
                  <a:srgbClr val="005587"/>
                </a:solidFill>
                <a:latin typeface="Tahoma"/>
                <a:cs typeface="Tahoma"/>
              </a:rPr>
              <a:t>Enforcement</a:t>
            </a:r>
            <a:r>
              <a:rPr lang="cs-CZ" sz="2000" dirty="0">
                <a:solidFill>
                  <a:srgbClr val="005587"/>
                </a:solidFill>
                <a:latin typeface="Tahoma"/>
                <a:cs typeface="Tahoma"/>
              </a:rPr>
              <a:t> </a:t>
            </a:r>
            <a:r>
              <a:rPr lang="cs-CZ" sz="2000" dirty="0" err="1">
                <a:solidFill>
                  <a:srgbClr val="005587"/>
                </a:solidFill>
                <a:latin typeface="Tahoma"/>
                <a:cs typeface="Tahoma"/>
              </a:rPr>
              <a:t>Worskhop</a:t>
            </a:r>
            <a:r>
              <a:rPr lang="cs-CZ" sz="2000" dirty="0">
                <a:solidFill>
                  <a:srgbClr val="005587"/>
                </a:solidFill>
                <a:latin typeface="Tahoma"/>
                <a:cs typeface="Tahoma"/>
              </a:rPr>
              <a:t>.</a:t>
            </a:r>
          </a:p>
        </p:txBody>
      </p:sp>
      <p:sp>
        <p:nvSpPr>
          <p:cNvPr id="3" name="Nadpis 2">
            <a:extLst>
              <a:ext uri="{FF2B5EF4-FFF2-40B4-BE49-F238E27FC236}">
                <a16:creationId xmlns:a16="http://schemas.microsoft.com/office/drawing/2014/main" id="{E20D8C9B-787C-33CA-E175-F67F17ED81AD}"/>
              </a:ext>
            </a:extLst>
          </p:cNvPr>
          <p:cNvSpPr>
            <a:spLocks noGrp="1"/>
          </p:cNvSpPr>
          <p:nvPr>
            <p:ph type="title"/>
          </p:nvPr>
        </p:nvSpPr>
        <p:spPr>
          <a:xfrm>
            <a:off x="1080000" y="1200560"/>
            <a:ext cx="9997672" cy="678265"/>
          </a:xfrm>
        </p:spPr>
        <p:txBody>
          <a:bodyPr>
            <a:normAutofit/>
          </a:bodyPr>
          <a:lstStyle/>
          <a:p>
            <a:r>
              <a:rPr lang="cs-CZ" sz="2700" dirty="0">
                <a:solidFill>
                  <a:srgbClr val="005587"/>
                </a:solidFill>
              </a:rPr>
              <a:t>Zahraniční spolupráce - IFIAR</a:t>
            </a:r>
          </a:p>
        </p:txBody>
      </p:sp>
      <p:sp>
        <p:nvSpPr>
          <p:cNvPr id="4" name="Zástupný symbol pro číslo snímku 4">
            <a:extLst>
              <a:ext uri="{FF2B5EF4-FFF2-40B4-BE49-F238E27FC236}">
                <a16:creationId xmlns:a16="http://schemas.microsoft.com/office/drawing/2014/main" id="{139F7E01-8B29-D490-3553-6C602AEA08E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53</a:t>
            </a:fld>
            <a:endParaRPr lang="cs-CZ" dirty="0"/>
          </a:p>
        </p:txBody>
      </p:sp>
    </p:spTree>
    <p:extLst>
      <p:ext uri="{BB962C8B-B14F-4D97-AF65-F5344CB8AC3E}">
        <p14:creationId xmlns:p14="http://schemas.microsoft.com/office/powerpoint/2010/main" val="41451769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040A80-551C-4CD7-95E2-07EC4CAA97AC}"/>
              </a:ext>
            </a:extLst>
          </p:cNvPr>
          <p:cNvSpPr>
            <a:spLocks noGrp="1"/>
          </p:cNvSpPr>
          <p:nvPr>
            <p:ph type="title"/>
          </p:nvPr>
        </p:nvSpPr>
        <p:spPr>
          <a:xfrm>
            <a:off x="1080000" y="3313909"/>
            <a:ext cx="9997672" cy="678265"/>
          </a:xfrm>
        </p:spPr>
        <p:txBody>
          <a:bodyPr>
            <a:noAutofit/>
          </a:bodyPr>
          <a:lstStyle/>
          <a:p>
            <a:br>
              <a:rPr lang="cs-CZ" sz="3200" dirty="0"/>
            </a:br>
            <a:r>
              <a:rPr lang="cs-CZ" sz="2700" dirty="0">
                <a:solidFill>
                  <a:srgbClr val="005587"/>
                </a:solidFill>
              </a:rPr>
              <a:t>9. Vybrané dotazy auditorů</a:t>
            </a:r>
            <a:br>
              <a:rPr lang="cs-CZ" sz="3200" dirty="0"/>
            </a:br>
            <a:endParaRPr lang="cs-CZ" sz="3200" dirty="0"/>
          </a:p>
        </p:txBody>
      </p:sp>
      <p:sp>
        <p:nvSpPr>
          <p:cNvPr id="3" name="Zástupný symbol pro číslo snímku 4">
            <a:extLst>
              <a:ext uri="{FF2B5EF4-FFF2-40B4-BE49-F238E27FC236}">
                <a16:creationId xmlns:a16="http://schemas.microsoft.com/office/drawing/2014/main" id="{C07739EF-3824-427E-8071-5D7FD25719F6}"/>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54</a:t>
            </a:fld>
            <a:endParaRPr lang="cs-CZ" dirty="0"/>
          </a:p>
        </p:txBody>
      </p:sp>
    </p:spTree>
    <p:extLst>
      <p:ext uri="{BB962C8B-B14F-4D97-AF65-F5344CB8AC3E}">
        <p14:creationId xmlns:p14="http://schemas.microsoft.com/office/powerpoint/2010/main" val="23056067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C8BB89DC-E9F4-B3D4-167D-6F2E6DA153DE}"/>
              </a:ext>
            </a:extLst>
          </p:cNvPr>
          <p:cNvSpPr>
            <a:spLocks noGrp="1"/>
          </p:cNvSpPr>
          <p:nvPr>
            <p:ph type="body" sz="quarter" idx="10"/>
          </p:nvPr>
        </p:nvSpPr>
        <p:spPr>
          <a:xfrm>
            <a:off x="862696" y="1790156"/>
            <a:ext cx="10916928" cy="4702719"/>
          </a:xfrm>
        </p:spPr>
        <p:txBody>
          <a:bodyPr>
            <a:noAutofit/>
          </a:bodyPr>
          <a:lstStyle/>
          <a:p>
            <a:pPr marL="285750" lvl="1" indent="-285750" algn="just">
              <a:lnSpc>
                <a:spcPct val="130000"/>
              </a:lnSpc>
              <a:spcBef>
                <a:spcPts val="0"/>
              </a:spcBef>
            </a:pPr>
            <a:r>
              <a:rPr lang="cs-CZ" sz="1800" dirty="0">
                <a:solidFill>
                  <a:srgbClr val="005587"/>
                </a:solidFill>
                <a:latin typeface="Tahoma"/>
                <a:cs typeface="Tahoma"/>
              </a:rPr>
              <a:t>Je možné ukončit smlouvu o povinném auditu dohodou?</a:t>
            </a:r>
          </a:p>
          <a:p>
            <a:pPr marL="285750" lvl="1" indent="-285750" algn="just">
              <a:lnSpc>
                <a:spcPct val="130000"/>
              </a:lnSpc>
              <a:spcBef>
                <a:spcPts val="0"/>
              </a:spcBef>
            </a:pPr>
            <a:endParaRPr lang="cs-CZ" sz="1800" dirty="0">
              <a:solidFill>
                <a:srgbClr val="005587"/>
              </a:solidFill>
              <a:latin typeface="Tahoma"/>
              <a:cs typeface="Tahoma"/>
            </a:endParaRPr>
          </a:p>
          <a:p>
            <a:pPr marL="285750" lvl="1" indent="-285750" algn="just">
              <a:lnSpc>
                <a:spcPct val="130000"/>
              </a:lnSpc>
              <a:spcBef>
                <a:spcPts val="0"/>
              </a:spcBef>
            </a:pPr>
            <a:r>
              <a:rPr lang="cs-CZ" sz="1800" dirty="0">
                <a:solidFill>
                  <a:srgbClr val="005587"/>
                </a:solidFill>
                <a:latin typeface="Tahoma"/>
                <a:cs typeface="Tahoma"/>
              </a:rPr>
              <a:t>Zpráva o transparentnosti – čl. 13 Nařízení: Povinnost vydat zprávu o transparentnosti musí auditor splnit do 4 měsíců od konce každého účetního období. Co je účetní období?</a:t>
            </a:r>
          </a:p>
          <a:p>
            <a:pPr marL="285750" lvl="1" indent="-285750" algn="just">
              <a:lnSpc>
                <a:spcPct val="130000"/>
              </a:lnSpc>
              <a:spcBef>
                <a:spcPts val="0"/>
              </a:spcBef>
            </a:pPr>
            <a:endParaRPr lang="cs-CZ" sz="1800" dirty="0">
              <a:solidFill>
                <a:srgbClr val="005587"/>
              </a:solidFill>
              <a:latin typeface="Tahoma"/>
              <a:cs typeface="Tahoma"/>
            </a:endParaRPr>
          </a:p>
          <a:p>
            <a:pPr marL="285750" lvl="1" indent="-285750" algn="just">
              <a:lnSpc>
                <a:spcPct val="130000"/>
              </a:lnSpc>
              <a:spcBef>
                <a:spcPts val="0"/>
              </a:spcBef>
            </a:pPr>
            <a:r>
              <a:rPr lang="cs-CZ" sz="1800" dirty="0">
                <a:solidFill>
                  <a:srgbClr val="005587"/>
                </a:solidFill>
                <a:latin typeface="Tahoma"/>
                <a:cs typeface="Tahoma"/>
              </a:rPr>
              <a:t>Účast stávajícího auditora ve výběrovém řízení v situaci, kdy auditor prováděl povinný audit daného subjektu (SVZ) po dobu 10 let, následně proběhlo výběrové řízení na dalších 5 let, nyní probíhá další výběrové řízení?</a:t>
            </a:r>
          </a:p>
          <a:p>
            <a:pPr marL="285750" lvl="1" indent="-285750" algn="just">
              <a:lnSpc>
                <a:spcPct val="130000"/>
              </a:lnSpc>
              <a:spcBef>
                <a:spcPts val="0"/>
              </a:spcBef>
            </a:pPr>
            <a:endParaRPr lang="cs-CZ" sz="1800" dirty="0">
              <a:solidFill>
                <a:srgbClr val="005587"/>
              </a:solidFill>
              <a:latin typeface="Tahoma"/>
              <a:cs typeface="Tahoma"/>
            </a:endParaRPr>
          </a:p>
          <a:p>
            <a:pPr marL="285750" lvl="1" indent="-285750" algn="just">
              <a:lnSpc>
                <a:spcPct val="130000"/>
              </a:lnSpc>
              <a:spcBef>
                <a:spcPts val="0"/>
              </a:spcBef>
            </a:pPr>
            <a:r>
              <a:rPr lang="cs-CZ" sz="1800" dirty="0">
                <a:solidFill>
                  <a:srgbClr val="005587"/>
                </a:solidFill>
                <a:latin typeface="Tahoma"/>
                <a:cs typeface="Tahoma"/>
              </a:rPr>
              <a:t>Doba trvání auditorské zakázky v případě fúzí</a:t>
            </a:r>
          </a:p>
          <a:p>
            <a:pPr marL="0" lvl="1" indent="0" algn="just">
              <a:lnSpc>
                <a:spcPct val="130000"/>
              </a:lnSpc>
              <a:spcBef>
                <a:spcPts val="0"/>
              </a:spcBef>
              <a:buNone/>
            </a:pPr>
            <a:endParaRPr lang="cs-CZ" sz="1800" dirty="0">
              <a:solidFill>
                <a:srgbClr val="005587"/>
              </a:solidFill>
              <a:latin typeface="Tahoma"/>
              <a:cs typeface="Tahoma"/>
            </a:endParaRPr>
          </a:p>
          <a:p>
            <a:pPr marL="285750" lvl="1" indent="-285750" algn="just">
              <a:lnSpc>
                <a:spcPct val="130000"/>
              </a:lnSpc>
              <a:spcBef>
                <a:spcPts val="0"/>
              </a:spcBef>
            </a:pPr>
            <a:r>
              <a:rPr lang="cs-CZ" sz="1800" dirty="0">
                <a:solidFill>
                  <a:srgbClr val="005587"/>
                </a:solidFill>
                <a:latin typeface="Tahoma"/>
                <a:cs typeface="Tahoma"/>
              </a:rPr>
              <a:t>Výběr auditora u společností, které jsou veřejnými zadavateli (tj. podléhají režimu zákona o zadávání veř. zakázek)</a:t>
            </a:r>
            <a:r>
              <a:rPr lang="cs-CZ" sz="2000" b="1" dirty="0">
                <a:solidFill>
                  <a:srgbClr val="006EAB"/>
                </a:solidFill>
                <a:latin typeface="Tahoma"/>
                <a:cs typeface="Tahoma"/>
              </a:rPr>
              <a:t>.</a:t>
            </a:r>
            <a:endParaRPr lang="cs-CZ" sz="1800" dirty="0">
              <a:solidFill>
                <a:srgbClr val="005587"/>
              </a:solidFill>
              <a:latin typeface="Tahoma"/>
              <a:cs typeface="Tahoma"/>
            </a:endParaRPr>
          </a:p>
        </p:txBody>
      </p:sp>
      <p:sp>
        <p:nvSpPr>
          <p:cNvPr id="3" name="Nadpis 2">
            <a:extLst>
              <a:ext uri="{FF2B5EF4-FFF2-40B4-BE49-F238E27FC236}">
                <a16:creationId xmlns:a16="http://schemas.microsoft.com/office/drawing/2014/main" id="{CA55CABF-0247-230B-1E4E-D3EA91474276}"/>
              </a:ext>
            </a:extLst>
          </p:cNvPr>
          <p:cNvSpPr>
            <a:spLocks noGrp="1"/>
          </p:cNvSpPr>
          <p:nvPr>
            <p:ph type="title"/>
          </p:nvPr>
        </p:nvSpPr>
        <p:spPr>
          <a:xfrm>
            <a:off x="1141864" y="1111891"/>
            <a:ext cx="9997672" cy="678265"/>
          </a:xfrm>
        </p:spPr>
        <p:txBody>
          <a:bodyPr>
            <a:normAutofit/>
          </a:bodyPr>
          <a:lstStyle/>
          <a:p>
            <a:r>
              <a:rPr lang="cs-CZ" sz="2700" dirty="0">
                <a:solidFill>
                  <a:srgbClr val="005587"/>
                </a:solidFill>
              </a:rPr>
              <a:t>Vybrané dotazy auditorů</a:t>
            </a:r>
            <a:endParaRPr lang="en-GB" sz="2700" dirty="0">
              <a:solidFill>
                <a:srgbClr val="005587"/>
              </a:solidFill>
            </a:endParaRPr>
          </a:p>
        </p:txBody>
      </p:sp>
      <p:sp>
        <p:nvSpPr>
          <p:cNvPr id="4" name="Zástupný symbol pro číslo snímku 4">
            <a:extLst>
              <a:ext uri="{FF2B5EF4-FFF2-40B4-BE49-F238E27FC236}">
                <a16:creationId xmlns:a16="http://schemas.microsoft.com/office/drawing/2014/main" id="{CBCD8A9D-C6D9-BAB4-971B-3EA8176A0287}"/>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cs-CZ"/>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FBD8A2-004C-4230-A361-BCE2D0E87435}" type="slidenum">
              <a:rPr lang="cs-CZ" smtClean="0"/>
              <a:pPr/>
              <a:t>55</a:t>
            </a:fld>
            <a:endParaRPr lang="cs-CZ" dirty="0"/>
          </a:p>
        </p:txBody>
      </p:sp>
    </p:spTree>
    <p:extLst>
      <p:ext uri="{BB962C8B-B14F-4D97-AF65-F5344CB8AC3E}">
        <p14:creationId xmlns:p14="http://schemas.microsoft.com/office/powerpoint/2010/main" val="17505490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A725AB3-D29B-FAFC-594D-EB1F1D6984C6}"/>
              </a:ext>
            </a:extLst>
          </p:cNvPr>
          <p:cNvSpPr>
            <a:spLocks noGrp="1"/>
          </p:cNvSpPr>
          <p:nvPr>
            <p:ph type="title"/>
          </p:nvPr>
        </p:nvSpPr>
        <p:spPr/>
        <p:txBody>
          <a:bodyPr>
            <a:normAutofit/>
          </a:bodyPr>
          <a:lstStyle/>
          <a:p>
            <a:r>
              <a:rPr lang="cs-CZ" sz="2700" dirty="0">
                <a:solidFill>
                  <a:srgbClr val="005587"/>
                </a:solidFill>
              </a:rPr>
              <a:t>Děkujeme za pozornost !</a:t>
            </a:r>
          </a:p>
        </p:txBody>
      </p:sp>
    </p:spTree>
    <p:extLst>
      <p:ext uri="{BB962C8B-B14F-4D97-AF65-F5344CB8AC3E}">
        <p14:creationId xmlns:p14="http://schemas.microsoft.com/office/powerpoint/2010/main" val="21865217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296044"/>
      </p:ext>
    </p:extLst>
  </p:cSld>
  <p:clrMapOvr>
    <a:masterClrMapping/>
  </p:clrMapOvr>
</p:sld>
</file>

<file path=ppt/theme/theme1.xml><?xml version="1.0" encoding="utf-8"?>
<a:theme xmlns:a="http://schemas.openxmlformats.org/drawingml/2006/main" name="RPVD šablona">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RPDV">
      <a:majorFont>
        <a:latin typeface="Tahoma"/>
        <a:ea typeface=""/>
        <a:cs typeface=""/>
      </a:majorFont>
      <a:minorFont>
        <a:latin typeface="Tahoma"/>
        <a:ea typeface=""/>
        <a:cs typeface=""/>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e2" id="{DD7A9BBA-BE9B-434A-A0E6-AE415E8E001F}" vid="{CE00C2EF-E5A3-40BC-BD95-9E4F28328D77}"/>
    </a:ext>
  </a:ext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1DF75C9A168D543A13DCA18B6959638" ma:contentTypeVersion="12" ma:contentTypeDescription="Vytvoří nový dokument" ma:contentTypeScope="" ma:versionID="57e3737a67f55672a50bba6c427457dd">
  <xsd:schema xmlns:xsd="http://www.w3.org/2001/XMLSchema" xmlns:xs="http://www.w3.org/2001/XMLSchema" xmlns:p="http://schemas.microsoft.com/office/2006/metadata/properties" xmlns:ns3="8a1a07ae-1c40-43d7-95ca-d086056d2f60" xmlns:ns4="9553e6bc-976e-40f5-9c9b-0147f606509f" targetNamespace="http://schemas.microsoft.com/office/2006/metadata/properties" ma:root="true" ma:fieldsID="ca3786faafabd1f5e7efffdf2dd541b5" ns3:_="" ns4:_="">
    <xsd:import namespace="8a1a07ae-1c40-43d7-95ca-d086056d2f60"/>
    <xsd:import namespace="9553e6bc-976e-40f5-9c9b-0147f606509f"/>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1a07ae-1c40-43d7-95ca-d086056d2f60" elementFormDefault="qualified">
    <xsd:import namespace="http://schemas.microsoft.com/office/2006/documentManagement/types"/>
    <xsd:import namespace="http://schemas.microsoft.com/office/infopath/2007/PartnerControls"/>
    <xsd:element name="SharedWithUsers" ma:index="8" nillable="true" ma:displayName="Sdílí se s"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dílené s podrobnostmi" ma:description="" ma:internalName="SharedWithDetails" ma:readOnly="true">
      <xsd:simpleType>
        <xsd:restriction base="dms:Note">
          <xsd:maxLength value="255"/>
        </xsd:restriction>
      </xsd:simpleType>
    </xsd:element>
    <xsd:element name="SharingHintHash" ma:index="10" nillable="true" ma:displayName="Hodnota hash upozornění na sdílení" ma:description="" ma:internalName="SharingHintHash" ma:readOnly="true">
      <xsd:simpleType>
        <xsd:restriction base="dms:Text"/>
      </xsd:simpleType>
    </xsd:element>
    <xsd:element name="LastSharedByUser" ma:index="11" nillable="true" ma:displayName="Naposledy sdílel(a)" ma:description="" ma:internalName="LastSharedByUser" ma:readOnly="true">
      <xsd:simpleType>
        <xsd:restriction base="dms:Note">
          <xsd:maxLength value="255"/>
        </xsd:restriction>
      </xsd:simpleType>
    </xsd:element>
    <xsd:element name="LastSharedByTime" ma:index="12" nillable="true" ma:displayName="Čas posledního sdílení"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9553e6bc-976e-40f5-9c9b-0147f606509f"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DEF8254-C31E-4839-828F-54F14D3C7F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1a07ae-1c40-43d7-95ca-d086056d2f60"/>
    <ds:schemaRef ds:uri="9553e6bc-976e-40f5-9c9b-0147f6065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6258B74-B78B-4A63-B718-21E2923A6B20}">
  <ds:schemaRefs>
    <ds:schemaRef ds:uri="http://schemas.microsoft.com/sharepoint/v3/contenttype/forms"/>
  </ds:schemaRefs>
</ds:datastoreItem>
</file>

<file path=customXml/itemProps3.xml><?xml version="1.0" encoding="utf-8"?>
<ds:datastoreItem xmlns:ds="http://schemas.openxmlformats.org/officeDocument/2006/customXml" ds:itemID="{F54136E0-211D-4A34-9902-A5098375DC91}">
  <ds:schemaRefs>
    <ds:schemaRef ds:uri="http://purl.org/dc/dcmitype/"/>
    <ds:schemaRef ds:uri="http://purl.org/dc/terms/"/>
    <ds:schemaRef ds:uri="http://purl.org/dc/elements/1.1/"/>
    <ds:schemaRef ds:uri="http://schemas.microsoft.com/office/2006/documentManagement/types"/>
    <ds:schemaRef ds:uri="http://schemas.microsoft.com/office/infopath/2007/PartnerControls"/>
    <ds:schemaRef ds:uri="http://www.w3.org/XML/1998/namespace"/>
    <ds:schemaRef ds:uri="8a1a07ae-1c40-43d7-95ca-d086056d2f60"/>
    <ds:schemaRef ds:uri="http://schemas.openxmlformats.org/package/2006/metadata/core-properties"/>
    <ds:schemaRef ds:uri="9553e6bc-976e-40f5-9c9b-0147f606509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prvd_sablona_2018 (003)</Template>
  <TotalTime>9074</TotalTime>
  <Words>3567</Words>
  <Application>Microsoft Office PowerPoint</Application>
  <PresentationFormat>Širokoúhlá obrazovka</PresentationFormat>
  <Paragraphs>564</Paragraphs>
  <Slides>57</Slides>
  <Notes>43</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57</vt:i4>
      </vt:variant>
    </vt:vector>
  </HeadingPairs>
  <TitlesOfParts>
    <vt:vector size="62" baseType="lpstr">
      <vt:lpstr>Arial</vt:lpstr>
      <vt:lpstr>Calibri</vt:lpstr>
      <vt:lpstr>Tahoma</vt:lpstr>
      <vt:lpstr>Wingdings</vt:lpstr>
      <vt:lpstr>RPVD šablona</vt:lpstr>
      <vt:lpstr>Kulatý stůl 2023  </vt:lpstr>
      <vt:lpstr>Prezentace aplikace PowerPoint</vt:lpstr>
      <vt:lpstr>OBSAH</vt:lpstr>
      <vt:lpstr> 2. Zjištění z kontrol kvality 2022 </vt:lpstr>
      <vt:lpstr>Přehled kontrol kvality - zjištění</vt:lpstr>
      <vt:lpstr>Zjištění z kontrol – vnitřní kontrolní systém</vt:lpstr>
      <vt:lpstr>Zjištění z kontrol - spisy</vt:lpstr>
      <vt:lpstr>Zjištění z kontrol kvality</vt:lpstr>
      <vt:lpstr> 3. Nejčastější zjištění v oblasti IT </vt:lpstr>
      <vt:lpstr>Auditní &amp; kontrolní rámec pro oblast IT</vt:lpstr>
      <vt:lpstr>Normy, standardy, rámce, organizace, legislativa, regulace, v oblasti IT a bezpečnosti </vt:lpstr>
      <vt:lpstr>Nedostatky z kontrol kvality (IT) - Evropa</vt:lpstr>
      <vt:lpstr>Identifikované nedostatky z kontrol kvality (IT) - ČR</vt:lpstr>
      <vt:lpstr>Vybrané nedostatky z kontrol kvality - ČR</vt:lpstr>
      <vt:lpstr>Zapojení IT specialistů</vt:lpstr>
      <vt:lpstr>Vybrané nedostatky z kontrol kvality - ČR</vt:lpstr>
      <vt:lpstr>Servisní organizace</vt:lpstr>
      <vt:lpstr>Servisní organizace</vt:lpstr>
      <vt:lpstr>Vybrané nedostatky z kontrol kvality - ČR</vt:lpstr>
      <vt:lpstr>Vyhodnocení IT rizik a reakce na tato rizika</vt:lpstr>
      <vt:lpstr>Vybrané nedostatky z kontrol kvality - ČR</vt:lpstr>
      <vt:lpstr>IPE (informace generované uvnitř účetní jednotky)</vt:lpstr>
      <vt:lpstr>Kontrola kvality (IT)</vt:lpstr>
      <vt:lpstr> 4. ISQM 1 a ISQM 2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5. Navazující řízení</vt:lpstr>
      <vt:lpstr>Odvolací řízení   </vt:lpstr>
      <vt:lpstr>Prokázání skutku  </vt:lpstr>
      <vt:lpstr>Dodatečná dokumentace</vt:lpstr>
      <vt:lpstr> 6. Legislativa  </vt:lpstr>
      <vt:lpstr>Změny v legislativě</vt:lpstr>
      <vt:lpstr>Stanoviska CEAOB</vt:lpstr>
      <vt:lpstr> 7. Informační povinnosti auditora </vt:lpstr>
      <vt:lpstr>Webové stránky RVDA     </vt:lpstr>
      <vt:lpstr>Zákon č. 93/2009 Sb. - přestupky</vt:lpstr>
      <vt:lpstr>Zákon č. 93/2009 Sb.</vt:lpstr>
      <vt:lpstr>Nařízení     </vt:lpstr>
      <vt:lpstr> 8. Zahraniční spolupráce </vt:lpstr>
      <vt:lpstr>Zahraniční spolupráce - CEAOB</vt:lpstr>
      <vt:lpstr>Zahraniční spolupráce - IFIAR</vt:lpstr>
      <vt:lpstr> 9. Vybrané dotazy auditorů </vt:lpstr>
      <vt:lpstr>Vybrané dotazy auditorů</vt:lpstr>
      <vt:lpstr>Děkujeme za pozornost !</vt:lpstr>
      <vt:lpstr>Prezentace aplikace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Martina Smetanová</dc:creator>
  <cp:lastModifiedBy>Eva Racková</cp:lastModifiedBy>
  <cp:revision>975</cp:revision>
  <cp:lastPrinted>2023-02-02T15:32:57Z</cp:lastPrinted>
  <dcterms:created xsi:type="dcterms:W3CDTF">2018-12-17T15:02:46Z</dcterms:created>
  <dcterms:modified xsi:type="dcterms:W3CDTF">2023-02-17T08:25:53Z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0x010100A1DF75C9A168D543A13DCA18B6959638</vt:lpwstr>
  </property>
</Properties>
</file>